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80" r:id="rId1"/>
  </p:sldMasterIdLst>
  <p:notesMasterIdLst>
    <p:notesMasterId r:id="rId40"/>
  </p:notesMasterIdLst>
  <p:handoutMasterIdLst>
    <p:handoutMasterId r:id="rId41"/>
  </p:handoutMasterIdLst>
  <p:sldIdLst>
    <p:sldId id="1360" r:id="rId2"/>
    <p:sldId id="2223" r:id="rId3"/>
    <p:sldId id="2224" r:id="rId4"/>
    <p:sldId id="2226" r:id="rId5"/>
    <p:sldId id="2108" r:id="rId6"/>
    <p:sldId id="2097" r:id="rId7"/>
    <p:sldId id="2098" r:id="rId8"/>
    <p:sldId id="2126" r:id="rId9"/>
    <p:sldId id="2137" r:id="rId10"/>
    <p:sldId id="2201" r:id="rId11"/>
    <p:sldId id="2202" r:id="rId12"/>
    <p:sldId id="2191" r:id="rId13"/>
    <p:sldId id="2192" r:id="rId14"/>
    <p:sldId id="2193" r:id="rId15"/>
    <p:sldId id="2206" r:id="rId16"/>
    <p:sldId id="2149" r:id="rId17"/>
    <p:sldId id="2222" r:id="rId18"/>
    <p:sldId id="2208" r:id="rId19"/>
    <p:sldId id="2183" r:id="rId20"/>
    <p:sldId id="2194" r:id="rId21"/>
    <p:sldId id="2196" r:id="rId22"/>
    <p:sldId id="2187" r:id="rId23"/>
    <p:sldId id="2188" r:id="rId24"/>
    <p:sldId id="2189" r:id="rId25"/>
    <p:sldId id="2180" r:id="rId26"/>
    <p:sldId id="568" r:id="rId27"/>
    <p:sldId id="2136" r:id="rId28"/>
    <p:sldId id="2227" r:id="rId29"/>
    <p:sldId id="570" r:id="rId30"/>
    <p:sldId id="2198" r:id="rId31"/>
    <p:sldId id="2212" r:id="rId32"/>
    <p:sldId id="2213" r:id="rId33"/>
    <p:sldId id="2214" r:id="rId34"/>
    <p:sldId id="2215" r:id="rId35"/>
    <p:sldId id="2219" r:id="rId36"/>
    <p:sldId id="2216" r:id="rId37"/>
    <p:sldId id="2107" r:id="rId38"/>
    <p:sldId id="1338" r:id="rId39"/>
  </p:sldIdLst>
  <p:sldSz cx="12192000" cy="6858000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570" userDrawn="1">
          <p15:clr>
            <a:srgbClr val="A4A3A4"/>
          </p15:clr>
        </p15:guide>
        <p15:guide id="2" pos="3984" userDrawn="1">
          <p15:clr>
            <a:srgbClr val="A4A3A4"/>
          </p15:clr>
        </p15:guide>
        <p15:guide id="3" orient="horz" pos="1094" userDrawn="1">
          <p15:clr>
            <a:srgbClr val="A4A3A4"/>
          </p15:clr>
        </p15:guide>
        <p15:guide id="4" pos="3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5D4E7"/>
    <a:srgbClr val="B3C1D2"/>
    <a:srgbClr val="0E2D7B"/>
    <a:srgbClr val="014292"/>
    <a:srgbClr val="000000"/>
    <a:srgbClr val="2B2B2D"/>
    <a:srgbClr val="DDDDDD"/>
    <a:srgbClr val="B2B2B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770" autoAdjust="0"/>
    <p:restoredTop sz="99886" autoAdjust="0"/>
  </p:normalViewPr>
  <p:slideViewPr>
    <p:cSldViewPr snapToObjects="1">
      <p:cViewPr>
        <p:scale>
          <a:sx n="62" d="100"/>
          <a:sy n="62" d="100"/>
        </p:scale>
        <p:origin x="-1363" y="-605"/>
      </p:cViewPr>
      <p:guideLst>
        <p:guide orient="horz" pos="1570"/>
        <p:guide orient="horz" pos="1094"/>
        <p:guide pos="3984"/>
        <p:guide pos="3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D0CC-07D5-624C-9720-60575431C0C1}" type="datetimeFigureOut">
              <a:rPr lang="en-US" smtClean="0"/>
              <a:t>8/31/18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3C6EB-0F8F-0A43-8341-1B2E97CB7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344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8/31/18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28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233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22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A86D3-2A4F-442A-93EC-A7939B9BFA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376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665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A86D3-2A4F-442A-93EC-A7939B9BFA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88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173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Helvetica"/>
                <a:ea typeface="Helvetica"/>
                <a:cs typeface="Helvetica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Helvetica"/>
                <a:ea typeface="Helvetica"/>
                <a:cs typeface="Helvetica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Helvetica"/>
                <a:ea typeface="Helvetica"/>
                <a:cs typeface="Helvetica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Helvetica"/>
                <a:ea typeface="Helvetica"/>
                <a:cs typeface="Helvetica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Helvetica"/>
                <a:ea typeface="Helvetica"/>
                <a:cs typeface="Helvetica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Helvetica"/>
                <a:ea typeface="Helvetica"/>
                <a:cs typeface="Helvetica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Helvetica"/>
                <a:ea typeface="Helvetica"/>
                <a:cs typeface="Helvetica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Helvetica"/>
                <a:ea typeface="Helvetica"/>
                <a:cs typeface="Helvetica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Helvetica"/>
                <a:ea typeface="Helvetica"/>
                <a:cs typeface="Helvetica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Helvetica"/>
                <a:ea typeface="Helvetica"/>
                <a:cs typeface="Helvetica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Helvetica"/>
                <a:ea typeface="Helvetica"/>
                <a:cs typeface="Helvetica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Helvetica"/>
                <a:ea typeface="Helvetica"/>
                <a:cs typeface="Helvetica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Helvetica"/>
                <a:ea typeface="Helvetica"/>
                <a:cs typeface="Helvetica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Helvetica"/>
                <a:ea typeface="Helvetica"/>
                <a:cs typeface="Helvetica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5797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7708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Helvetica"/>
                <a:ea typeface="Helvetica"/>
                <a:cs typeface="Helvetica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97789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Helvetica"/>
                <a:ea typeface="Helvetica"/>
                <a:cs typeface="Helvetica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4400" y="4980565"/>
            <a:ext cx="503311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57971" y="4980565"/>
            <a:ext cx="501962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2"/>
            <a:ext cx="12192000" cy="139132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21912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1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7083165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>
                <a:solidFill>
                  <a:srgbClr val="54A1C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1074401" y="6883402"/>
            <a:ext cx="1117600" cy="1333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11296" y="6464304"/>
            <a:ext cx="5181600" cy="1492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3803" y="6464304"/>
            <a:ext cx="450851" cy="149224"/>
          </a:xfrm>
          <a:prstGeom prst="rect">
            <a:avLst/>
          </a:prstGeom>
        </p:spPr>
        <p:txBody>
          <a:bodyPr/>
          <a:lstStyle/>
          <a:p>
            <a:fld id="{D3CC994A-E045-1045-8F5A-6990869B9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19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Helvetica"/>
                <a:ea typeface="Helvetica"/>
                <a:cs typeface="Helvetica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Helvetica"/>
                <a:ea typeface="Helvetica"/>
                <a:cs typeface="Helvetica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Helvetica"/>
                <a:ea typeface="Helvetica"/>
                <a:cs typeface="Helvetica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Helvetica"/>
                <a:ea typeface="Helvetica"/>
                <a:cs typeface="Helvetica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Helvetica"/>
                <a:ea typeface="Helvetica"/>
                <a:cs typeface="Helvetica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Helvetica"/>
                <a:ea typeface="Helvetica"/>
                <a:cs typeface="Helvetica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Helvetica"/>
                <a:ea typeface="Helvetica"/>
                <a:cs typeface="Helvetica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Helvetica"/>
                <a:ea typeface="Helvetica"/>
                <a:cs typeface="Helvetica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Helvetica"/>
                <a:ea typeface="Helvetica"/>
                <a:cs typeface="Helvetica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Helvetica"/>
                <a:ea typeface="Helvetica"/>
                <a:cs typeface="Helvetica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Helvetica"/>
                <a:ea typeface="Helvetica"/>
                <a:cs typeface="Helvetica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Helvetica"/>
                <a:ea typeface="Helvetica"/>
                <a:cs typeface="Helvetica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Helvetica"/>
                <a:ea typeface="Helvetica"/>
                <a:cs typeface="Helvetica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Helvetica"/>
                <a:ea typeface="Helvetica"/>
                <a:cs typeface="Helvetica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526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4678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8442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2205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01" Type="http://schemas.openxmlformats.org/officeDocument/2006/relationships/slideLayout" Target="../slideLayouts/slideLayout101.xml"/><Relationship Id="rId102" Type="http://schemas.openxmlformats.org/officeDocument/2006/relationships/slideLayout" Target="../slideLayouts/slideLayout102.xml"/><Relationship Id="rId103" Type="http://schemas.openxmlformats.org/officeDocument/2006/relationships/slideLayout" Target="../slideLayouts/slideLayout103.xml"/><Relationship Id="rId104" Type="http://schemas.openxmlformats.org/officeDocument/2006/relationships/slideLayout" Target="../slideLayouts/slideLayout104.xml"/><Relationship Id="rId105" Type="http://schemas.openxmlformats.org/officeDocument/2006/relationships/slideLayout" Target="../slideLayouts/slideLayout105.xml"/><Relationship Id="rId106" Type="http://schemas.openxmlformats.org/officeDocument/2006/relationships/slideLayout" Target="../slideLayouts/slideLayout106.xml"/><Relationship Id="rId10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59.xml"/><Relationship Id="rId70" Type="http://schemas.openxmlformats.org/officeDocument/2006/relationships/slideLayout" Target="../slideLayouts/slideLayout70.xml"/><Relationship Id="rId71" Type="http://schemas.openxmlformats.org/officeDocument/2006/relationships/slideLayout" Target="../slideLayouts/slideLayout71.xml"/><Relationship Id="rId72" Type="http://schemas.openxmlformats.org/officeDocument/2006/relationships/slideLayout" Target="../slideLayouts/slideLayout72.xml"/><Relationship Id="rId73" Type="http://schemas.openxmlformats.org/officeDocument/2006/relationships/slideLayout" Target="../slideLayouts/slideLayout73.xml"/><Relationship Id="rId74" Type="http://schemas.openxmlformats.org/officeDocument/2006/relationships/slideLayout" Target="../slideLayouts/slideLayout74.xml"/><Relationship Id="rId75" Type="http://schemas.openxmlformats.org/officeDocument/2006/relationships/slideLayout" Target="../slideLayouts/slideLayout75.xml"/><Relationship Id="rId76" Type="http://schemas.openxmlformats.org/officeDocument/2006/relationships/slideLayout" Target="../slideLayouts/slideLayout76.xml"/><Relationship Id="rId77" Type="http://schemas.openxmlformats.org/officeDocument/2006/relationships/slideLayout" Target="../slideLayouts/slideLayout77.xml"/><Relationship Id="rId78" Type="http://schemas.openxmlformats.org/officeDocument/2006/relationships/slideLayout" Target="../slideLayouts/slideLayout78.xml"/><Relationship Id="rId79" Type="http://schemas.openxmlformats.org/officeDocument/2006/relationships/slideLayout" Target="../slideLayouts/slideLayout79.xml"/><Relationship Id="rId90" Type="http://schemas.openxmlformats.org/officeDocument/2006/relationships/slideLayout" Target="../slideLayouts/slideLayout90.xml"/><Relationship Id="rId91" Type="http://schemas.openxmlformats.org/officeDocument/2006/relationships/slideLayout" Target="../slideLayouts/slideLayout91.xml"/><Relationship Id="rId92" Type="http://schemas.openxmlformats.org/officeDocument/2006/relationships/slideLayout" Target="../slideLayouts/slideLayout92.xml"/><Relationship Id="rId93" Type="http://schemas.openxmlformats.org/officeDocument/2006/relationships/slideLayout" Target="../slideLayouts/slideLayout93.xml"/><Relationship Id="rId94" Type="http://schemas.openxmlformats.org/officeDocument/2006/relationships/slideLayout" Target="../slideLayouts/slideLayout94.xml"/><Relationship Id="rId95" Type="http://schemas.openxmlformats.org/officeDocument/2006/relationships/slideLayout" Target="../slideLayouts/slideLayout95.xml"/><Relationship Id="rId96" Type="http://schemas.openxmlformats.org/officeDocument/2006/relationships/slideLayout" Target="../slideLayouts/slideLayout96.xml"/><Relationship Id="rId97" Type="http://schemas.openxmlformats.org/officeDocument/2006/relationships/slideLayout" Target="../slideLayouts/slideLayout97.xml"/><Relationship Id="rId98" Type="http://schemas.openxmlformats.org/officeDocument/2006/relationships/slideLayout" Target="../slideLayouts/slideLayout98.xml"/><Relationship Id="rId99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60" Type="http://schemas.openxmlformats.org/officeDocument/2006/relationships/slideLayout" Target="../slideLayouts/slideLayout60.xml"/><Relationship Id="rId61" Type="http://schemas.openxmlformats.org/officeDocument/2006/relationships/slideLayout" Target="../slideLayouts/slideLayout61.xml"/><Relationship Id="rId62" Type="http://schemas.openxmlformats.org/officeDocument/2006/relationships/slideLayout" Target="../slideLayouts/slideLayout62.xml"/><Relationship Id="rId63" Type="http://schemas.openxmlformats.org/officeDocument/2006/relationships/slideLayout" Target="../slideLayouts/slideLayout63.xml"/><Relationship Id="rId64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5.xml"/><Relationship Id="rId66" Type="http://schemas.openxmlformats.org/officeDocument/2006/relationships/slideLayout" Target="../slideLayouts/slideLayout66.xml"/><Relationship Id="rId67" Type="http://schemas.openxmlformats.org/officeDocument/2006/relationships/slideLayout" Target="../slideLayouts/slideLayout67.xml"/><Relationship Id="rId68" Type="http://schemas.openxmlformats.org/officeDocument/2006/relationships/slideLayout" Target="../slideLayouts/slideLayout68.xml"/><Relationship Id="rId69" Type="http://schemas.openxmlformats.org/officeDocument/2006/relationships/slideLayout" Target="../slideLayouts/slideLayout69.xml"/><Relationship Id="rId100" Type="http://schemas.openxmlformats.org/officeDocument/2006/relationships/slideLayout" Target="../slideLayouts/slideLayout100.xml"/><Relationship Id="rId80" Type="http://schemas.openxmlformats.org/officeDocument/2006/relationships/slideLayout" Target="../slideLayouts/slideLayout80.xml"/><Relationship Id="rId81" Type="http://schemas.openxmlformats.org/officeDocument/2006/relationships/slideLayout" Target="../slideLayouts/slideLayout81.xml"/><Relationship Id="rId82" Type="http://schemas.openxmlformats.org/officeDocument/2006/relationships/slideLayout" Target="../slideLayouts/slideLayout82.xml"/><Relationship Id="rId83" Type="http://schemas.openxmlformats.org/officeDocument/2006/relationships/slideLayout" Target="../slideLayouts/slideLayout83.xml"/><Relationship Id="rId84" Type="http://schemas.openxmlformats.org/officeDocument/2006/relationships/slideLayout" Target="../slideLayouts/slideLayout84.xml"/><Relationship Id="rId85" Type="http://schemas.openxmlformats.org/officeDocument/2006/relationships/slideLayout" Target="../slideLayouts/slideLayout85.xml"/><Relationship Id="rId86" Type="http://schemas.openxmlformats.org/officeDocument/2006/relationships/slideLayout" Target="../slideLayouts/slideLayout86.xml"/><Relationship Id="rId87" Type="http://schemas.openxmlformats.org/officeDocument/2006/relationships/slideLayout" Target="../slideLayouts/slideLayout87.xml"/><Relationship Id="rId88" Type="http://schemas.openxmlformats.org/officeDocument/2006/relationships/slideLayout" Target="../slideLayouts/slideLayout88.xml"/><Relationship Id="rId8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5123" y="6325340"/>
            <a:ext cx="863971" cy="298462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3647728" y="6531151"/>
            <a:ext cx="4572508" cy="246221"/>
          </a:xfrm>
          <a:prstGeom prst="rect">
            <a:avLst/>
          </a:prstGeom>
        </p:spPr>
        <p:txBody>
          <a:bodyPr vert="horz" wrap="square" lIns="121920" tIns="60960" rIns="121920" bIns="60960" rtlCol="0" anchor="b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rgbClr val="000000"/>
                </a:solidFill>
                <a:latin typeface="Helvetica"/>
                <a:cs typeface="Helvetica"/>
              </a:rPr>
              <a:t>© 2018 SWIM.AI Inc.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351573" y="6361584"/>
            <a:ext cx="139424" cy="307776"/>
          </a:xfrm>
          <a:prstGeom prst="rect">
            <a:avLst/>
          </a:prstGeom>
        </p:spPr>
        <p:txBody>
          <a:bodyPr vert="horz" wrap="none" lIns="121920" tIns="60960" rIns="121920" bIns="60960" rtlCol="0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>
                <a:solidFill>
                  <a:srgbClr val="000000"/>
                </a:solidFill>
                <a:latin typeface="Helvetica"/>
                <a:cs typeface="Helvetica"/>
              </a:rPr>
              <a:pPr algn="ctr"/>
              <a:t>‹#›</a:t>
            </a:fld>
            <a:endParaRPr lang="en-US" sz="12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  <p:sldLayoutId id="2147483900" r:id="rId58"/>
    <p:sldLayoutId id="2147483734" r:id="rId59"/>
    <p:sldLayoutId id="2147483735" r:id="rId60"/>
    <p:sldLayoutId id="2147483736" r:id="rId61"/>
    <p:sldLayoutId id="2147483844" r:id="rId62"/>
    <p:sldLayoutId id="2147483845" r:id="rId63"/>
    <p:sldLayoutId id="2147483846" r:id="rId64"/>
    <p:sldLayoutId id="2147483847" r:id="rId65"/>
    <p:sldLayoutId id="2147483848" r:id="rId66"/>
    <p:sldLayoutId id="2147483849" r:id="rId67"/>
    <p:sldLayoutId id="2147483850" r:id="rId68"/>
    <p:sldLayoutId id="2147483851" r:id="rId69"/>
    <p:sldLayoutId id="2147483852" r:id="rId70"/>
    <p:sldLayoutId id="2147483853" r:id="rId71"/>
    <p:sldLayoutId id="2147483854" r:id="rId72"/>
    <p:sldLayoutId id="2147483855" r:id="rId73"/>
    <p:sldLayoutId id="2147483856" r:id="rId74"/>
    <p:sldLayoutId id="2147483857" r:id="rId75"/>
    <p:sldLayoutId id="2147483858" r:id="rId76"/>
    <p:sldLayoutId id="2147483859" r:id="rId77"/>
    <p:sldLayoutId id="2147483860" r:id="rId78"/>
    <p:sldLayoutId id="2147483861" r:id="rId79"/>
    <p:sldLayoutId id="2147483862" r:id="rId80"/>
    <p:sldLayoutId id="2147483863" r:id="rId81"/>
    <p:sldLayoutId id="2147483864" r:id="rId82"/>
    <p:sldLayoutId id="2147483865" r:id="rId83"/>
    <p:sldLayoutId id="2147483866" r:id="rId84"/>
    <p:sldLayoutId id="2147483867" r:id="rId85"/>
    <p:sldLayoutId id="2147483868" r:id="rId86"/>
    <p:sldLayoutId id="2147483869" r:id="rId87"/>
    <p:sldLayoutId id="2147483870" r:id="rId88"/>
    <p:sldLayoutId id="2147483871" r:id="rId89"/>
    <p:sldLayoutId id="2147483872" r:id="rId90"/>
    <p:sldLayoutId id="2147483873" r:id="rId91"/>
    <p:sldLayoutId id="2147483874" r:id="rId92"/>
    <p:sldLayoutId id="2147483875" r:id="rId93"/>
    <p:sldLayoutId id="2147483876" r:id="rId94"/>
    <p:sldLayoutId id="2147483877" r:id="rId95"/>
    <p:sldLayoutId id="2147483878" r:id="rId96"/>
    <p:sldLayoutId id="2147483879" r:id="rId97"/>
    <p:sldLayoutId id="2147483880" r:id="rId98"/>
    <p:sldLayoutId id="2147483881" r:id="rId99"/>
    <p:sldLayoutId id="2147483882" r:id="rId100"/>
    <p:sldLayoutId id="2147483883" r:id="rId101"/>
    <p:sldLayoutId id="2147483884" r:id="rId102"/>
    <p:sldLayoutId id="2147483885" r:id="rId103"/>
    <p:sldLayoutId id="2147483886" r:id="rId104"/>
    <p:sldLayoutId id="2147483913" r:id="rId105"/>
    <p:sldLayoutId id="2147483916" r:id="rId106"/>
  </p:sldLayoutIdLst>
  <p:hf hdr="0" ftr="0" dt="0"/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4800" b="1" kern="800" spc="-53">
          <a:solidFill>
            <a:srgbClr val="000000"/>
          </a:solidFill>
          <a:latin typeface="Helvetica"/>
          <a:ea typeface="+mj-ea"/>
          <a:cs typeface="Helvetica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rgbClr val="000000"/>
          </a:solidFill>
          <a:latin typeface="Helvetica"/>
          <a:ea typeface="+mn-ea"/>
          <a:cs typeface="Helvetica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rgbClr val="000000"/>
          </a:solidFill>
          <a:latin typeface="Helvetica"/>
          <a:ea typeface="+mn-ea"/>
          <a:cs typeface="Helvetica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rgbClr val="000000"/>
          </a:solidFill>
          <a:latin typeface="Helvetica"/>
          <a:ea typeface="+mn-ea"/>
          <a:cs typeface="Helvetica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rgbClr val="000000"/>
          </a:solidFill>
          <a:latin typeface="Helvetica"/>
          <a:ea typeface="+mn-ea"/>
          <a:cs typeface="Helvetica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rgbClr val="000000"/>
          </a:solidFill>
          <a:latin typeface="Helvetica"/>
          <a:ea typeface="+mn-ea"/>
          <a:cs typeface="Helvetica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gif"/><Relationship Id="rId6" Type="http://schemas.openxmlformats.org/officeDocument/2006/relationships/image" Target="../media/image50.png"/><Relationship Id="rId7" Type="http://schemas.microsoft.com/office/2007/relationships/hdphoto" Target="../media/hdphoto14.wdp"/><Relationship Id="rId8" Type="http://schemas.openxmlformats.org/officeDocument/2006/relationships/image" Target="../media/image51.jpeg"/><Relationship Id="rId9" Type="http://schemas.microsoft.com/office/2007/relationships/hdphoto" Target="../media/hdphoto15.wdp"/><Relationship Id="rId10" Type="http://schemas.openxmlformats.org/officeDocument/2006/relationships/image" Target="../media/image52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jpeg"/><Relationship Id="rId1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gif"/><Relationship Id="rId6" Type="http://schemas.openxmlformats.org/officeDocument/2006/relationships/image" Target="../media/image50.png"/><Relationship Id="rId7" Type="http://schemas.microsoft.com/office/2007/relationships/hdphoto" Target="../media/hdphoto16.wdp"/><Relationship Id="rId8" Type="http://schemas.openxmlformats.org/officeDocument/2006/relationships/image" Target="../media/image51.jpeg"/><Relationship Id="rId9" Type="http://schemas.microsoft.com/office/2007/relationships/hdphoto" Target="../media/hdphoto17.wdp"/><Relationship Id="rId10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microsoft.com/office/2007/relationships/hdphoto" Target="../media/hdphoto18.wdp"/><Relationship Id="rId7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jpeg"/><Relationship Id="rId12" Type="http://schemas.openxmlformats.org/officeDocument/2006/relationships/image" Target="../media/image53.jpeg"/><Relationship Id="rId13" Type="http://schemas.openxmlformats.org/officeDocument/2006/relationships/image" Target="../media/image76.png"/><Relationship Id="rId14" Type="http://schemas.openxmlformats.org/officeDocument/2006/relationships/image" Target="../media/image77.png"/><Relationship Id="rId15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5.png"/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gif"/><Relationship Id="rId7" Type="http://schemas.openxmlformats.org/officeDocument/2006/relationships/image" Target="../media/image50.png"/><Relationship Id="rId8" Type="http://schemas.microsoft.com/office/2007/relationships/hdphoto" Target="../media/hdphoto16.wdp"/><Relationship Id="rId9" Type="http://schemas.openxmlformats.org/officeDocument/2006/relationships/image" Target="../media/image51.jpeg"/><Relationship Id="rId10" Type="http://schemas.microsoft.com/office/2007/relationships/hdphoto" Target="../media/hdphoto1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9.png"/><Relationship Id="rId12" Type="http://schemas.openxmlformats.org/officeDocument/2006/relationships/image" Target="../media/image90.png"/><Relationship Id="rId13" Type="http://schemas.openxmlformats.org/officeDocument/2006/relationships/image" Target="../media/image91.jpeg"/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1.png"/><Relationship Id="rId4" Type="http://schemas.openxmlformats.org/officeDocument/2006/relationships/image" Target="../media/image82.jpe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8.jpeg"/><Relationship Id="rId12" Type="http://schemas.openxmlformats.org/officeDocument/2006/relationships/image" Target="../media/image99.png"/><Relationship Id="rId13" Type="http://schemas.openxmlformats.org/officeDocument/2006/relationships/image" Target="../media/image77.png"/><Relationship Id="rId14" Type="http://schemas.openxmlformats.org/officeDocument/2006/relationships/image" Target="../media/image80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2.jpeg"/><Relationship Id="rId4" Type="http://schemas.microsoft.com/office/2007/relationships/hdphoto" Target="../media/hdphoto19.wdp"/><Relationship Id="rId5" Type="http://schemas.openxmlformats.org/officeDocument/2006/relationships/image" Target="../media/image93.png"/><Relationship Id="rId6" Type="http://schemas.openxmlformats.org/officeDocument/2006/relationships/image" Target="../media/image94.jpeg"/><Relationship Id="rId7" Type="http://schemas.microsoft.com/office/2007/relationships/hdphoto" Target="../media/hdphoto20.wdp"/><Relationship Id="rId8" Type="http://schemas.openxmlformats.org/officeDocument/2006/relationships/image" Target="../media/image95.jpeg"/><Relationship Id="rId9" Type="http://schemas.openxmlformats.org/officeDocument/2006/relationships/image" Target="../media/image96.png"/><Relationship Id="rId10" Type="http://schemas.openxmlformats.org/officeDocument/2006/relationships/image" Target="../media/image9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jpeg"/><Relationship Id="rId8" Type="http://schemas.openxmlformats.org/officeDocument/2006/relationships/image" Target="../media/image105.png"/><Relationship Id="rId9" Type="http://schemas.openxmlformats.org/officeDocument/2006/relationships/image" Target="../media/image106.png"/><Relationship Id="rId10" Type="http://schemas.openxmlformats.org/officeDocument/2006/relationships/image" Target="../media/image107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gif"/><Relationship Id="rId6" Type="http://schemas.openxmlformats.org/officeDocument/2006/relationships/image" Target="../media/image50.png"/><Relationship Id="rId7" Type="http://schemas.microsoft.com/office/2007/relationships/hdphoto" Target="../media/hdphoto16.wdp"/><Relationship Id="rId8" Type="http://schemas.openxmlformats.org/officeDocument/2006/relationships/image" Target="../media/image51.jpeg"/><Relationship Id="rId9" Type="http://schemas.microsoft.com/office/2007/relationships/hdphoto" Target="../media/hdphoto17.wdp"/><Relationship Id="rId10" Type="http://schemas.openxmlformats.org/officeDocument/2006/relationships/image" Target="../media/image52.jpeg"/><Relationship Id="rId11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8.jpeg"/><Relationship Id="rId3" Type="http://schemas.openxmlformats.org/officeDocument/2006/relationships/image" Target="../media/image109.jpeg"/></Relationships>
</file>

<file path=ppt/slides/_rels/slide32.xml.rels><?xml version="1.0" encoding="UTF-8" standalone="yes"?>
<Relationships xmlns="http://schemas.openxmlformats.org/package/2006/relationships"><Relationship Id="rId11" Type="http://schemas.microsoft.com/office/2007/relationships/hdphoto" Target="../media/hdphoto27.wdp"/><Relationship Id="rId12" Type="http://schemas.microsoft.com/office/2007/relationships/hdphoto" Target="../media/hdphoto28.wdp"/><Relationship Id="rId13" Type="http://schemas.microsoft.com/office/2007/relationships/hdphoto" Target="../media/hdphoto29.wdp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Relationship Id="rId4" Type="http://schemas.microsoft.com/office/2007/relationships/hdphoto" Target="../media/hdphoto21.wdp"/><Relationship Id="rId5" Type="http://schemas.openxmlformats.org/officeDocument/2006/relationships/image" Target="../media/image112.png"/><Relationship Id="rId6" Type="http://schemas.microsoft.com/office/2007/relationships/hdphoto" Target="../media/hdphoto22.wdp"/><Relationship Id="rId7" Type="http://schemas.microsoft.com/office/2007/relationships/hdphoto" Target="../media/hdphoto23.wdp"/><Relationship Id="rId8" Type="http://schemas.microsoft.com/office/2007/relationships/hdphoto" Target="../media/hdphoto24.wdp"/><Relationship Id="rId9" Type="http://schemas.microsoft.com/office/2007/relationships/hdphoto" Target="../media/hdphoto25.wdp"/><Relationship Id="rId10" Type="http://schemas.microsoft.com/office/2007/relationships/hdphoto" Target="../media/hdphoto26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jpeg"/><Relationship Id="rId5" Type="http://schemas.openxmlformats.org/officeDocument/2006/relationships/image" Target="../media/image120.jpeg"/><Relationship Id="rId6" Type="http://schemas.openxmlformats.org/officeDocument/2006/relationships/image" Target="../media/image121.jpeg"/><Relationship Id="rId7" Type="http://schemas.openxmlformats.org/officeDocument/2006/relationships/image" Target="../media/image122.jpeg"/><Relationship Id="rId8" Type="http://schemas.microsoft.com/office/2007/relationships/hdphoto" Target="../media/hdphoto30.wdp"/><Relationship Id="rId9" Type="http://schemas.microsoft.com/office/2007/relationships/hdphoto" Target="../media/hdphoto31.wdp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jpeg"/><Relationship Id="rId5" Type="http://schemas.openxmlformats.org/officeDocument/2006/relationships/image" Target="../media/image120.jpeg"/><Relationship Id="rId6" Type="http://schemas.openxmlformats.org/officeDocument/2006/relationships/image" Target="../media/image121.jpeg"/><Relationship Id="rId7" Type="http://schemas.openxmlformats.org/officeDocument/2006/relationships/image" Target="../media/image123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microsoft.com/office/2007/relationships/hdphoto" Target="../media/hdphoto23.wdp"/><Relationship Id="rId5" Type="http://schemas.openxmlformats.org/officeDocument/2006/relationships/image" Target="../media/image112.png"/><Relationship Id="rId6" Type="http://schemas.microsoft.com/office/2007/relationships/hdphoto" Target="../media/hdphoto24.wdp"/><Relationship Id="rId7" Type="http://schemas.microsoft.com/office/2007/relationships/hdphoto" Target="../media/hdphoto32.wdp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2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25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jpe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microsoft.com/office/2007/relationships/hdphoto" Target="../media/hdphoto2.wdp"/><Relationship Id="rId15" Type="http://schemas.openxmlformats.org/officeDocument/2006/relationships/image" Target="../media/image16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microsoft.com/office/2007/relationships/hdphoto" Target="../media/hdphoto1.wdp"/><Relationship Id="rId8" Type="http://schemas.openxmlformats.org/officeDocument/2006/relationships/image" Target="../media/image10.jpe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jpe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9" Type="http://schemas.openxmlformats.org/officeDocument/2006/relationships/image" Target="../media/image27.jpeg"/><Relationship Id="rId10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1.tiff"/><Relationship Id="rId3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hdphoto" Target="../media/hdphoto7.wdp"/><Relationship Id="rId20" Type="http://schemas.openxmlformats.org/officeDocument/2006/relationships/image" Target="../media/image43.png"/><Relationship Id="rId21" Type="http://schemas.microsoft.com/office/2007/relationships/hdphoto" Target="../media/hdphoto12.wdp"/><Relationship Id="rId22" Type="http://schemas.microsoft.com/office/2007/relationships/hdphoto" Target="../media/hdphoto13.wdp"/><Relationship Id="rId23" Type="http://schemas.openxmlformats.org/officeDocument/2006/relationships/image" Target="../media/image44.png"/><Relationship Id="rId24" Type="http://schemas.openxmlformats.org/officeDocument/2006/relationships/image" Target="../media/image45.png"/><Relationship Id="rId10" Type="http://schemas.openxmlformats.org/officeDocument/2006/relationships/image" Target="../media/image37.png"/><Relationship Id="rId11" Type="http://schemas.microsoft.com/office/2007/relationships/hdphoto" Target="../media/hdphoto8.wdp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40.png"/><Relationship Id="rId15" Type="http://schemas.microsoft.com/office/2007/relationships/hdphoto" Target="../media/hdphoto9.wdp"/><Relationship Id="rId16" Type="http://schemas.openxmlformats.org/officeDocument/2006/relationships/image" Target="../media/image41.png"/><Relationship Id="rId17" Type="http://schemas.microsoft.com/office/2007/relationships/hdphoto" Target="../media/hdphoto10.wdp"/><Relationship Id="rId18" Type="http://schemas.openxmlformats.org/officeDocument/2006/relationships/image" Target="../media/image42.png"/><Relationship Id="rId19" Type="http://schemas.microsoft.com/office/2007/relationships/hdphoto" Target="../media/hdphoto11.wdp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Relationship Id="rId3" Type="http://schemas.microsoft.com/office/2007/relationships/hdphoto" Target="../media/hdphoto4.wdp"/><Relationship Id="rId4" Type="http://schemas.openxmlformats.org/officeDocument/2006/relationships/image" Target="../media/image34.png"/><Relationship Id="rId5" Type="http://schemas.microsoft.com/office/2007/relationships/hdphoto" Target="../media/hdphoto5.wdp"/><Relationship Id="rId6" Type="http://schemas.openxmlformats.org/officeDocument/2006/relationships/image" Target="../media/image35.png"/><Relationship Id="rId7" Type="http://schemas.microsoft.com/office/2007/relationships/hdphoto" Target="../media/hdphoto6.wdp"/><Relationship Id="rId8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3352" y="6273316"/>
            <a:ext cx="360040" cy="5040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rticle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3805100" y="-351420"/>
            <a:ext cx="20654563" cy="83889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5440" y="3723416"/>
            <a:ext cx="102251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Helvetica"/>
                <a:cs typeface="Helvetica"/>
              </a:rPr>
              <a:t>Simon Crosby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CTO</a:t>
            </a:r>
          </a:p>
          <a:p>
            <a:pPr algn="ctr"/>
            <a:endParaRPr lang="en-US" sz="18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SWIM.AI Inc.</a:t>
            </a:r>
          </a:p>
          <a:p>
            <a:pPr algn="ctr"/>
            <a:r>
              <a:rPr lang="en-US" dirty="0" err="1">
                <a:solidFill>
                  <a:srgbClr val="000000"/>
                </a:solidFill>
                <a:latin typeface="Helvetica"/>
                <a:cs typeface="Helvetica"/>
              </a:rPr>
              <a:t>www.swim.ai</a:t>
            </a:r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04864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Helvetica"/>
                <a:cs typeface="Helvetica"/>
              </a:rPr>
              <a:t>Edge Intelligence</a:t>
            </a:r>
          </a:p>
          <a:p>
            <a:pPr algn="ctr"/>
            <a:r>
              <a:rPr lang="en-US" sz="3200" b="1" dirty="0">
                <a:latin typeface="Helvetica"/>
                <a:cs typeface="Helvetica"/>
              </a:rPr>
              <a:t>Turning Devices into Data Scientists</a:t>
            </a:r>
            <a:endParaRPr lang="en-US" sz="48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40207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B8770-2621-4F57-8371-7DA7D12C3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Architectural Limitations</a:t>
            </a:r>
          </a:p>
        </p:txBody>
      </p:sp>
      <p:pic>
        <p:nvPicPr>
          <p:cNvPr id="30" name="Picture 2" descr="Image result for interrupt icon">
            <a:extLst>
              <a:ext uri="{FF2B5EF4-FFF2-40B4-BE49-F238E27FC236}">
                <a16:creationId xmlns:a16="http://schemas.microsoft.com/office/drawing/2014/main" xmlns="" id="{89FE9107-89C0-4B1D-9028-F9F2AA2DB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6209" y="391303"/>
            <a:ext cx="442601" cy="111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Image result for traffic light icon">
            <a:extLst>
              <a:ext uri="{FF2B5EF4-FFF2-40B4-BE49-F238E27FC236}">
                <a16:creationId xmlns:a16="http://schemas.microsoft.com/office/drawing/2014/main" xmlns="" id="{71593089-2574-4882-BAD3-3F49DF6C9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9085" y="3205551"/>
            <a:ext cx="192192" cy="35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Image result for traffic light icon">
            <a:extLst>
              <a:ext uri="{FF2B5EF4-FFF2-40B4-BE49-F238E27FC236}">
                <a16:creationId xmlns:a16="http://schemas.microsoft.com/office/drawing/2014/main" xmlns="" id="{0F1E77DC-5B83-437D-AE63-2BE085B3F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7300" y="3131095"/>
            <a:ext cx="192192" cy="35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Image result for traffic light icon">
            <a:extLst>
              <a:ext uri="{FF2B5EF4-FFF2-40B4-BE49-F238E27FC236}">
                <a16:creationId xmlns:a16="http://schemas.microsoft.com/office/drawing/2014/main" xmlns="" id="{0359E63E-040B-42D7-9E5A-341C81C7E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4485" y="5295427"/>
            <a:ext cx="209047" cy="30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Image result for traffic light icon">
            <a:extLst>
              <a:ext uri="{FF2B5EF4-FFF2-40B4-BE49-F238E27FC236}">
                <a16:creationId xmlns:a16="http://schemas.microsoft.com/office/drawing/2014/main" xmlns="" id="{D64B3BF1-72F1-489E-A5D9-042DB1864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8541" y="5430015"/>
            <a:ext cx="209047" cy="30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CCEF0535-B3B6-46D0-B714-530869FEEFCE}"/>
              </a:ext>
            </a:extLst>
          </p:cNvPr>
          <p:cNvGrpSpPr/>
          <p:nvPr/>
        </p:nvGrpSpPr>
        <p:grpSpPr>
          <a:xfrm>
            <a:off x="150104" y="4458229"/>
            <a:ext cx="1138103" cy="380274"/>
            <a:chOff x="-60684" y="4992074"/>
            <a:chExt cx="1542264" cy="561162"/>
          </a:xfrm>
        </p:grpSpPr>
        <p:pic>
          <p:nvPicPr>
            <p:cNvPr id="44" name="Picture 4" descr="Image result for traffic loop">
              <a:extLst>
                <a:ext uri="{FF2B5EF4-FFF2-40B4-BE49-F238E27FC236}">
                  <a16:creationId xmlns:a16="http://schemas.microsoft.com/office/drawing/2014/main" xmlns="" id="{5F5C3807-1286-4F75-BEBB-65A9E38BE3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5255732"/>
              <a:ext cx="798777" cy="297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71D1460E-108B-47CB-844E-C3168C58319A}"/>
                </a:ext>
              </a:extLst>
            </p:cNvPr>
            <p:cNvGrpSpPr/>
            <p:nvPr/>
          </p:nvGrpSpPr>
          <p:grpSpPr>
            <a:xfrm>
              <a:off x="-60684" y="4992074"/>
              <a:ext cx="1542264" cy="496112"/>
              <a:chOff x="-548810" y="4928108"/>
              <a:chExt cx="2344033" cy="781218"/>
            </a:xfrm>
          </p:grpSpPr>
          <p:pic>
            <p:nvPicPr>
              <p:cNvPr id="46" name="Picture 4" descr="Image result for traffic loop">
                <a:extLst>
                  <a:ext uri="{FF2B5EF4-FFF2-40B4-BE49-F238E27FC236}">
                    <a16:creationId xmlns:a16="http://schemas.microsoft.com/office/drawing/2014/main" xmlns="" id="{335485BC-8801-4EA1-A415-529588F92D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48810" y="5003116"/>
                <a:ext cx="1214033" cy="4684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4" descr="Image result for traffic loop">
                <a:extLst>
                  <a:ext uri="{FF2B5EF4-FFF2-40B4-BE49-F238E27FC236}">
                    <a16:creationId xmlns:a16="http://schemas.microsoft.com/office/drawing/2014/main" xmlns="" id="{A84E7A8E-01CB-46DB-86EA-8704E816E4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189" y="5240852"/>
                <a:ext cx="1214034" cy="4684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4" descr="Image result for traffic loop">
                <a:extLst>
                  <a:ext uri="{FF2B5EF4-FFF2-40B4-BE49-F238E27FC236}">
                    <a16:creationId xmlns:a16="http://schemas.microsoft.com/office/drawing/2014/main" xmlns="" id="{FC5FBC77-1F3D-4B2D-A537-0509169AC5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592" y="4928108"/>
                <a:ext cx="1214033" cy="4684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6" name="Picture 6" descr="Image result for pedestrian crossing button">
            <a:extLst>
              <a:ext uri="{FF2B5EF4-FFF2-40B4-BE49-F238E27FC236}">
                <a16:creationId xmlns:a16="http://schemas.microsoft.com/office/drawing/2014/main" xmlns="" id="{B2570F74-6FF9-4F70-A3C2-65029FFD7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34" b="92629" l="9945" r="89641">
                        <a14:foregroundMark x1="43646" y1="15725" x2="59254" y2="12285"/>
                        <a14:foregroundMark x1="59254" y1="12285" x2="41575" y2="16953"/>
                        <a14:foregroundMark x1="41575" y1="16953" x2="62569" y2="21867"/>
                        <a14:foregroundMark x1="62569" y1="21867" x2="40193" y2="22604"/>
                        <a14:foregroundMark x1="40193" y1="22604" x2="49448" y2="21867"/>
                        <a14:foregroundMark x1="49448" y1="21867" x2="58840" y2="14496"/>
                        <a14:foregroundMark x1="58840" y1="14496" x2="50967" y2="11057"/>
                        <a14:foregroundMark x1="50967" y1="11057" x2="42818" y2="21867"/>
                        <a14:foregroundMark x1="42818" y1="21867" x2="39088" y2="34644"/>
                        <a14:foregroundMark x1="39088" y1="34644" x2="51243" y2="37592"/>
                        <a14:foregroundMark x1="51243" y1="37592" x2="51243" y2="52826"/>
                        <a14:foregroundMark x1="51243" y1="52826" x2="45856" y2="61425"/>
                        <a14:foregroundMark x1="45856" y1="61425" x2="54558" y2="61425"/>
                        <a14:foregroundMark x1="54558" y1="61425" x2="46685" y2="62162"/>
                        <a14:foregroundMark x1="46685" y1="62162" x2="37155" y2="68550"/>
                        <a14:foregroundMark x1="37155" y1="68550" x2="50276" y2="69287"/>
                        <a14:foregroundMark x1="50276" y1="69287" x2="51243" y2="67076"/>
                        <a14:foregroundMark x1="37569" y1="89681" x2="44061" y2="96560"/>
                        <a14:foregroundMark x1="44061" y1="96560" x2="59116" y2="97543"/>
                        <a14:foregroundMark x1="59116" y1="97543" x2="43508" y2="95823"/>
                        <a14:foregroundMark x1="43508" y1="95823" x2="61740" y2="86732"/>
                        <a14:foregroundMark x1="61740" y1="86732" x2="44890" y2="92629"/>
                        <a14:foregroundMark x1="44890" y1="92629" x2="46409" y2="89681"/>
                        <a14:foregroundMark x1="19199" y1="10565" x2="24724" y2="2211"/>
                        <a14:foregroundMark x1="24724" y1="2211" x2="33149" y2="4423"/>
                        <a14:foregroundMark x1="33149" y1="4423" x2="40331" y2="3194"/>
                        <a14:foregroundMark x1="40331" y1="3194" x2="76519" y2="7125"/>
                        <a14:foregroundMark x1="76519" y1="7125" x2="80939" y2="12039"/>
                        <a14:foregroundMark x1="67127" y1="4423" x2="81630" y2="6634"/>
                        <a14:foregroundMark x1="81630" y1="6634" x2="81354" y2="9582"/>
                        <a14:foregroundMark x1="39779" y1="35872" x2="49309" y2="36609"/>
                        <a14:foregroundMark x1="49309" y1="36609" x2="33564" y2="41032"/>
                        <a14:foregroundMark x1="33564" y1="41032" x2="31630" y2="43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488" y="2490770"/>
            <a:ext cx="562322" cy="29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Image result for pedestrian crossing button">
            <a:extLst>
              <a:ext uri="{FF2B5EF4-FFF2-40B4-BE49-F238E27FC236}">
                <a16:creationId xmlns:a16="http://schemas.microsoft.com/office/drawing/2014/main" xmlns="" id="{2A18F18B-ECA4-4FF6-88DF-A8CAD9957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21" b="91975" l="8840" r="90055">
                        <a14:foregroundMark x1="12707" y1="63272" x2="21547" y2="11728"/>
                        <a14:foregroundMark x1="21547" y1="11728" x2="14917" y2="27469"/>
                        <a14:foregroundMark x1="14917" y1="27469" x2="16022" y2="46296"/>
                        <a14:foregroundMark x1="16022" y1="46296" x2="20994" y2="29321"/>
                        <a14:foregroundMark x1="20994" y1="29321" x2="13812" y2="14198"/>
                        <a14:foregroundMark x1="13812" y1="14198" x2="37569" y2="4630"/>
                        <a14:foregroundMark x1="37569" y1="4630" x2="67403" y2="4321"/>
                        <a14:foregroundMark x1="67403" y1="4321" x2="77901" y2="22840"/>
                        <a14:foregroundMark x1="77901" y1="22840" x2="76796" y2="58333"/>
                        <a14:foregroundMark x1="76796" y1="58333" x2="50829" y2="67284"/>
                        <a14:foregroundMark x1="50829" y1="67284" x2="22652" y2="68519"/>
                        <a14:foregroundMark x1="22652" y1="68519" x2="15470" y2="62037"/>
                        <a14:foregroundMark x1="50276" y1="9568" x2="50276" y2="45062"/>
                        <a14:foregroundMark x1="50276" y1="45062" x2="38122" y2="30864"/>
                        <a14:foregroundMark x1="38122" y1="30864" x2="31492" y2="50309"/>
                        <a14:foregroundMark x1="31492" y1="50309" x2="40331" y2="32716"/>
                        <a14:foregroundMark x1="40331" y1="32716" x2="56354" y2="49383"/>
                        <a14:foregroundMark x1="56354" y1="49383" x2="61326" y2="18210"/>
                        <a14:foregroundMark x1="61326" y1="18210" x2="56354" y2="18827"/>
                        <a14:foregroundMark x1="40884" y1="4938" x2="13812" y2="8025"/>
                        <a14:foregroundMark x1="13812" y1="8025" x2="13812" y2="12654"/>
                        <a14:foregroundMark x1="32597" y1="4938" x2="13260" y2="5864"/>
                        <a14:foregroundMark x1="35912" y1="53704" x2="29282" y2="36420"/>
                        <a14:foregroundMark x1="29282" y1="36420" x2="16575" y2="61111"/>
                        <a14:foregroundMark x1="16575" y1="61111" x2="28729" y2="23765"/>
                        <a14:foregroundMark x1="28729" y1="23765" x2="35359" y2="41358"/>
                        <a14:foregroundMark x1="35359" y1="41358" x2="25967" y2="56173"/>
                        <a14:foregroundMark x1="25967" y1="56173" x2="46409" y2="44753"/>
                        <a14:foregroundMark x1="46409" y1="44753" x2="62983" y2="57716"/>
                        <a14:foregroundMark x1="62983" y1="57716" x2="66851" y2="8951"/>
                        <a14:foregroundMark x1="48619" y1="60185" x2="44199" y2="43519"/>
                        <a14:foregroundMark x1="44199" y1="43519" x2="33149" y2="62346"/>
                        <a14:foregroundMark x1="33149" y1="62346" x2="40331" y2="45062"/>
                        <a14:foregroundMark x1="40331" y1="45062" x2="44199" y2="63272"/>
                        <a14:foregroundMark x1="44199" y1="63272" x2="64088" y2="49383"/>
                        <a14:foregroundMark x1="64088" y1="49383" x2="66298" y2="24691"/>
                        <a14:foregroundMark x1="65746" y1="27469" x2="67403" y2="59259"/>
                        <a14:foregroundMark x1="67403" y1="59259" x2="66851" y2="59568"/>
                        <a14:foregroundMark x1="19890" y1="58951" x2="49724" y2="59877"/>
                        <a14:foregroundMark x1="49724" y1="59877" x2="61326" y2="59568"/>
                        <a14:foregroundMark x1="12707" y1="59877" x2="12707" y2="7716"/>
                        <a14:foregroundMark x1="26519" y1="84568" x2="53591" y2="79938"/>
                        <a14:foregroundMark x1="53591" y1="79938" x2="23757" y2="83333"/>
                        <a14:foregroundMark x1="23757" y1="83333" x2="46961" y2="93210"/>
                        <a14:foregroundMark x1="46961" y1="93210" x2="75691" y2="91975"/>
                        <a14:foregroundMark x1="75691" y1="91975" x2="51934" y2="80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297" y="1708057"/>
            <a:ext cx="255770" cy="41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3920D18-1FF7-4E39-88F2-162B8E27F327}"/>
              </a:ext>
            </a:extLst>
          </p:cNvPr>
          <p:cNvGrpSpPr/>
          <p:nvPr/>
        </p:nvGrpSpPr>
        <p:grpSpPr>
          <a:xfrm>
            <a:off x="632505" y="2502859"/>
            <a:ext cx="380410" cy="243556"/>
            <a:chOff x="1270174" y="2050213"/>
            <a:chExt cx="637246" cy="400163"/>
          </a:xfrm>
        </p:grpSpPr>
        <p:pic>
          <p:nvPicPr>
            <p:cNvPr id="42" name="Picture 2" descr="Related image">
              <a:extLst>
                <a:ext uri="{FF2B5EF4-FFF2-40B4-BE49-F238E27FC236}">
                  <a16:creationId xmlns:a16="http://schemas.microsoft.com/office/drawing/2014/main" xmlns="" id="{18ABA27C-B029-4950-8374-77F20DA809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7631" y="2050213"/>
              <a:ext cx="399789" cy="399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Related image">
              <a:extLst>
                <a:ext uri="{FF2B5EF4-FFF2-40B4-BE49-F238E27FC236}">
                  <a16:creationId xmlns:a16="http://schemas.microsoft.com/office/drawing/2014/main" xmlns="" id="{763F23A5-F835-4131-970E-F6586A02D8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174" y="2050587"/>
              <a:ext cx="399789" cy="399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2" descr="Image result for interrupt icon">
            <a:extLst>
              <a:ext uri="{FF2B5EF4-FFF2-40B4-BE49-F238E27FC236}">
                <a16:creationId xmlns:a16="http://schemas.microsoft.com/office/drawing/2014/main" xmlns="" id="{40FACE74-B348-45BF-914C-1B345EC22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448" y="3031756"/>
            <a:ext cx="442601" cy="111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interrupt icon">
            <a:extLst>
              <a:ext uri="{FF2B5EF4-FFF2-40B4-BE49-F238E27FC236}">
                <a16:creationId xmlns:a16="http://schemas.microsoft.com/office/drawing/2014/main" xmlns="" id="{DA6B61C1-92C0-4F0F-B8ED-B752C46A1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9802" y="481810"/>
            <a:ext cx="442601" cy="111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 result for interrupt icon">
            <a:extLst>
              <a:ext uri="{FF2B5EF4-FFF2-40B4-BE49-F238E27FC236}">
                <a16:creationId xmlns:a16="http://schemas.microsoft.com/office/drawing/2014/main" xmlns="" id="{29CA0EE7-76C4-4192-8604-B04F4D904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096" y="4923729"/>
            <a:ext cx="442601" cy="111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055FDA12-27D0-4E20-A9BC-33FF64849C1F}"/>
              </a:ext>
            </a:extLst>
          </p:cNvPr>
          <p:cNvGrpSpPr/>
          <p:nvPr/>
        </p:nvGrpSpPr>
        <p:grpSpPr>
          <a:xfrm>
            <a:off x="1351633" y="332656"/>
            <a:ext cx="1756035" cy="6264696"/>
            <a:chOff x="1019436" y="332656"/>
            <a:chExt cx="1756035" cy="6264696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813A080E-BAEB-476E-8D67-320F80429A35}"/>
                </a:ext>
              </a:extLst>
            </p:cNvPr>
            <p:cNvSpPr txBox="1"/>
            <p:nvPr/>
          </p:nvSpPr>
          <p:spPr>
            <a:xfrm>
              <a:off x="1558471" y="3234171"/>
              <a:ext cx="1217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Devices</a:t>
              </a:r>
            </a:p>
          </p:txBody>
        </p:sp>
        <p:sp>
          <p:nvSpPr>
            <p:cNvPr id="51" name="Right Brace 50">
              <a:extLst>
                <a:ext uri="{FF2B5EF4-FFF2-40B4-BE49-F238E27FC236}">
                  <a16:creationId xmlns:a16="http://schemas.microsoft.com/office/drawing/2014/main" xmlns="" id="{B27CF416-6C42-41D9-93A1-3EA8E9AC301D}"/>
                </a:ext>
              </a:extLst>
            </p:cNvPr>
            <p:cNvSpPr/>
            <p:nvPr/>
          </p:nvSpPr>
          <p:spPr>
            <a:xfrm>
              <a:off x="1019436" y="332656"/>
              <a:ext cx="468052" cy="6264696"/>
            </a:xfrm>
            <a:prstGeom prst="rightBrace">
              <a:avLst>
                <a:gd name="adj1" fmla="val 25239"/>
                <a:gd name="adj2" fmla="val 50000"/>
              </a:avLst>
            </a:prstGeom>
            <a:ln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392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0745EC2-C8D4-4FDF-80BC-F62ED5C4FAB4}"/>
              </a:ext>
            </a:extLst>
          </p:cNvPr>
          <p:cNvGrpSpPr/>
          <p:nvPr/>
        </p:nvGrpSpPr>
        <p:grpSpPr>
          <a:xfrm>
            <a:off x="126488" y="391303"/>
            <a:ext cx="2005316" cy="5648550"/>
            <a:chOff x="126488" y="391303"/>
            <a:chExt cx="2005316" cy="56485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8FE63817-FF54-4306-B496-552557B7283C}"/>
                </a:ext>
              </a:extLst>
            </p:cNvPr>
            <p:cNvGrpSpPr/>
            <p:nvPr/>
          </p:nvGrpSpPr>
          <p:grpSpPr>
            <a:xfrm>
              <a:off x="126488" y="391303"/>
              <a:ext cx="1161719" cy="5648550"/>
              <a:chOff x="126488" y="391303"/>
              <a:chExt cx="1161719" cy="5648550"/>
            </a:xfrm>
          </p:grpSpPr>
          <p:pic>
            <p:nvPicPr>
              <p:cNvPr id="24" name="Picture 2" descr="Image result for interrupt icon">
                <a:extLst>
                  <a:ext uri="{FF2B5EF4-FFF2-40B4-BE49-F238E27FC236}">
                    <a16:creationId xmlns:a16="http://schemas.microsoft.com/office/drawing/2014/main" xmlns="" id="{595E2FA3-C92F-4A4A-B09F-14AC94ACA8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46209" y="391303"/>
                <a:ext cx="442601" cy="11161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4" descr="Image result for traffic light icon">
                <a:extLst>
                  <a:ext uri="{FF2B5EF4-FFF2-40B4-BE49-F238E27FC236}">
                    <a16:creationId xmlns:a16="http://schemas.microsoft.com/office/drawing/2014/main" xmlns="" id="{9CC6CAAC-51A3-4FC2-B2BE-1C490191EE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89085" y="3205551"/>
                <a:ext cx="192192" cy="35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" descr="Image result for traffic light icon">
                <a:extLst>
                  <a:ext uri="{FF2B5EF4-FFF2-40B4-BE49-F238E27FC236}">
                    <a16:creationId xmlns:a16="http://schemas.microsoft.com/office/drawing/2014/main" xmlns="" id="{91CDA007-EE6E-4F05-9A8B-B2D321FEEF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67300" y="3131095"/>
                <a:ext cx="192192" cy="35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4" descr="Image result for traffic light icon">
                <a:extLst>
                  <a:ext uri="{FF2B5EF4-FFF2-40B4-BE49-F238E27FC236}">
                    <a16:creationId xmlns:a16="http://schemas.microsoft.com/office/drawing/2014/main" xmlns="" id="{004E5CE4-8ED9-4993-8E2F-0199202796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04485" y="5295427"/>
                <a:ext cx="209047" cy="3050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4" descr="Image result for traffic light icon">
                <a:extLst>
                  <a:ext uri="{FF2B5EF4-FFF2-40B4-BE49-F238E27FC236}">
                    <a16:creationId xmlns:a16="http://schemas.microsoft.com/office/drawing/2014/main" xmlns="" id="{6012701C-DF4C-431C-B33A-CDD84785A5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88541" y="5430015"/>
                <a:ext cx="209047" cy="3050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FF10FF18-39CF-4675-9943-01047DCE724B}"/>
                  </a:ext>
                </a:extLst>
              </p:cNvPr>
              <p:cNvGrpSpPr/>
              <p:nvPr/>
            </p:nvGrpSpPr>
            <p:grpSpPr>
              <a:xfrm>
                <a:off x="150104" y="4458229"/>
                <a:ext cx="1138103" cy="380274"/>
                <a:chOff x="-60684" y="4992074"/>
                <a:chExt cx="1542264" cy="561162"/>
              </a:xfrm>
            </p:grpSpPr>
            <p:pic>
              <p:nvPicPr>
                <p:cNvPr id="38" name="Picture 4" descr="Image result for traffic loop">
                  <a:extLst>
                    <a:ext uri="{FF2B5EF4-FFF2-40B4-BE49-F238E27FC236}">
                      <a16:creationId xmlns:a16="http://schemas.microsoft.com/office/drawing/2014/main" xmlns="" id="{FB83AF32-7B43-4361-AAB7-122694B244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1344" y="5255732"/>
                  <a:ext cx="798777" cy="2975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xmlns="" id="{D4734FD7-10C1-4384-8114-F2551E20D5E7}"/>
                    </a:ext>
                  </a:extLst>
                </p:cNvPr>
                <p:cNvGrpSpPr/>
                <p:nvPr/>
              </p:nvGrpSpPr>
              <p:grpSpPr>
                <a:xfrm>
                  <a:off x="-60684" y="4992074"/>
                  <a:ext cx="1542264" cy="496112"/>
                  <a:chOff x="-548810" y="4928108"/>
                  <a:chExt cx="2344033" cy="781218"/>
                </a:xfrm>
              </p:grpSpPr>
              <p:pic>
                <p:nvPicPr>
                  <p:cNvPr id="40" name="Picture 4" descr="Image result for traffic loop">
                    <a:extLst>
                      <a:ext uri="{FF2B5EF4-FFF2-40B4-BE49-F238E27FC236}">
                        <a16:creationId xmlns:a16="http://schemas.microsoft.com/office/drawing/2014/main" xmlns="" id="{61A12B6B-18F4-4151-B101-B775EC5D804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email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548810" y="5003116"/>
                    <a:ext cx="1214033" cy="46847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1" name="Picture 4" descr="Image result for traffic loop">
                    <a:extLst>
                      <a:ext uri="{FF2B5EF4-FFF2-40B4-BE49-F238E27FC236}">
                        <a16:creationId xmlns:a16="http://schemas.microsoft.com/office/drawing/2014/main" xmlns="" id="{0F766025-E140-4BF5-BCF5-D986D5F6F7B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email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1189" y="5240852"/>
                    <a:ext cx="1214034" cy="46847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2" name="Picture 4" descr="Image result for traffic loop">
                    <a:extLst>
                      <a:ext uri="{FF2B5EF4-FFF2-40B4-BE49-F238E27FC236}">
                        <a16:creationId xmlns:a16="http://schemas.microsoft.com/office/drawing/2014/main" xmlns="" id="{A28A562D-B83C-4C88-8847-D21AF648AF2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email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8592" y="4928108"/>
                    <a:ext cx="1214033" cy="46847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30" name="Picture 6" descr="Image result for pedestrian crossing button">
                <a:extLst>
                  <a:ext uri="{FF2B5EF4-FFF2-40B4-BE49-F238E27FC236}">
                    <a16:creationId xmlns:a16="http://schemas.microsoft.com/office/drawing/2014/main" xmlns="" id="{62F7236A-49B5-42C2-9C07-7A657C0913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634" b="92629" l="9945" r="89641">
                            <a14:foregroundMark x1="43646" y1="15725" x2="59254" y2="12285"/>
                            <a14:foregroundMark x1="59254" y1="12285" x2="41575" y2="16953"/>
                            <a14:foregroundMark x1="41575" y1="16953" x2="62569" y2="21867"/>
                            <a14:foregroundMark x1="62569" y1="21867" x2="40193" y2="22604"/>
                            <a14:foregroundMark x1="40193" y1="22604" x2="49448" y2="21867"/>
                            <a14:foregroundMark x1="49448" y1="21867" x2="58840" y2="14496"/>
                            <a14:foregroundMark x1="58840" y1="14496" x2="50967" y2="11057"/>
                            <a14:foregroundMark x1="50967" y1="11057" x2="42818" y2="21867"/>
                            <a14:foregroundMark x1="42818" y1="21867" x2="39088" y2="34644"/>
                            <a14:foregroundMark x1="39088" y1="34644" x2="51243" y2="37592"/>
                            <a14:foregroundMark x1="51243" y1="37592" x2="51243" y2="52826"/>
                            <a14:foregroundMark x1="51243" y1="52826" x2="45856" y2="61425"/>
                            <a14:foregroundMark x1="45856" y1="61425" x2="54558" y2="61425"/>
                            <a14:foregroundMark x1="54558" y1="61425" x2="46685" y2="62162"/>
                            <a14:foregroundMark x1="46685" y1="62162" x2="37155" y2="68550"/>
                            <a14:foregroundMark x1="37155" y1="68550" x2="50276" y2="69287"/>
                            <a14:foregroundMark x1="50276" y1="69287" x2="51243" y2="67076"/>
                            <a14:foregroundMark x1="37569" y1="89681" x2="44061" y2="96560"/>
                            <a14:foregroundMark x1="44061" y1="96560" x2="59116" y2="97543"/>
                            <a14:foregroundMark x1="59116" y1="97543" x2="43508" y2="95823"/>
                            <a14:foregroundMark x1="43508" y1="95823" x2="61740" y2="86732"/>
                            <a14:foregroundMark x1="61740" y1="86732" x2="44890" y2="92629"/>
                            <a14:foregroundMark x1="44890" y1="92629" x2="46409" y2="89681"/>
                            <a14:foregroundMark x1="19199" y1="10565" x2="24724" y2="2211"/>
                            <a14:foregroundMark x1="24724" y1="2211" x2="33149" y2="4423"/>
                            <a14:foregroundMark x1="33149" y1="4423" x2="40331" y2="3194"/>
                            <a14:foregroundMark x1="40331" y1="3194" x2="76519" y2="7125"/>
                            <a14:foregroundMark x1="76519" y1="7125" x2="80939" y2="12039"/>
                            <a14:foregroundMark x1="67127" y1="4423" x2="81630" y2="6634"/>
                            <a14:foregroundMark x1="81630" y1="6634" x2="81354" y2="9582"/>
                            <a14:foregroundMark x1="39779" y1="35872" x2="49309" y2="36609"/>
                            <a14:foregroundMark x1="49309" y1="36609" x2="33564" y2="41032"/>
                            <a14:foregroundMark x1="33564" y1="41032" x2="31630" y2="432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88" y="2490770"/>
                <a:ext cx="562322" cy="2902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10" descr="Image result for pedestrian crossing button">
                <a:extLst>
                  <a:ext uri="{FF2B5EF4-FFF2-40B4-BE49-F238E27FC236}">
                    <a16:creationId xmlns:a16="http://schemas.microsoft.com/office/drawing/2014/main" xmlns="" id="{F4748272-9E84-48DB-8842-8C44744012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email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321" b="91975" l="8840" r="90055">
                            <a14:foregroundMark x1="12707" y1="63272" x2="21547" y2="11728"/>
                            <a14:foregroundMark x1="21547" y1="11728" x2="14917" y2="27469"/>
                            <a14:foregroundMark x1="14917" y1="27469" x2="16022" y2="46296"/>
                            <a14:foregroundMark x1="16022" y1="46296" x2="20994" y2="29321"/>
                            <a14:foregroundMark x1="20994" y1="29321" x2="13812" y2="14198"/>
                            <a14:foregroundMark x1="13812" y1="14198" x2="37569" y2="4630"/>
                            <a14:foregroundMark x1="37569" y1="4630" x2="67403" y2="4321"/>
                            <a14:foregroundMark x1="67403" y1="4321" x2="77901" y2="22840"/>
                            <a14:foregroundMark x1="77901" y1="22840" x2="76796" y2="58333"/>
                            <a14:foregroundMark x1="76796" y1="58333" x2="50829" y2="67284"/>
                            <a14:foregroundMark x1="50829" y1="67284" x2="22652" y2="68519"/>
                            <a14:foregroundMark x1="22652" y1="68519" x2="15470" y2="62037"/>
                            <a14:foregroundMark x1="50276" y1="9568" x2="50276" y2="45062"/>
                            <a14:foregroundMark x1="50276" y1="45062" x2="38122" y2="30864"/>
                            <a14:foregroundMark x1="38122" y1="30864" x2="31492" y2="50309"/>
                            <a14:foregroundMark x1="31492" y1="50309" x2="40331" y2="32716"/>
                            <a14:foregroundMark x1="40331" y1="32716" x2="56354" y2="49383"/>
                            <a14:foregroundMark x1="56354" y1="49383" x2="61326" y2="18210"/>
                            <a14:foregroundMark x1="61326" y1="18210" x2="56354" y2="18827"/>
                            <a14:foregroundMark x1="40884" y1="4938" x2="13812" y2="8025"/>
                            <a14:foregroundMark x1="13812" y1="8025" x2="13812" y2="12654"/>
                            <a14:foregroundMark x1="32597" y1="4938" x2="13260" y2="5864"/>
                            <a14:foregroundMark x1="35912" y1="53704" x2="29282" y2="36420"/>
                            <a14:foregroundMark x1="29282" y1="36420" x2="16575" y2="61111"/>
                            <a14:foregroundMark x1="16575" y1="61111" x2="28729" y2="23765"/>
                            <a14:foregroundMark x1="28729" y1="23765" x2="35359" y2="41358"/>
                            <a14:foregroundMark x1="35359" y1="41358" x2="25967" y2="56173"/>
                            <a14:foregroundMark x1="25967" y1="56173" x2="46409" y2="44753"/>
                            <a14:foregroundMark x1="46409" y1="44753" x2="62983" y2="57716"/>
                            <a14:foregroundMark x1="62983" y1="57716" x2="66851" y2="8951"/>
                            <a14:foregroundMark x1="48619" y1="60185" x2="44199" y2="43519"/>
                            <a14:foregroundMark x1="44199" y1="43519" x2="33149" y2="62346"/>
                            <a14:foregroundMark x1="33149" y1="62346" x2="40331" y2="45062"/>
                            <a14:foregroundMark x1="40331" y1="45062" x2="44199" y2="63272"/>
                            <a14:foregroundMark x1="44199" y1="63272" x2="64088" y2="49383"/>
                            <a14:foregroundMark x1="64088" y1="49383" x2="66298" y2="24691"/>
                            <a14:foregroundMark x1="65746" y1="27469" x2="67403" y2="59259"/>
                            <a14:foregroundMark x1="67403" y1="59259" x2="66851" y2="59568"/>
                            <a14:foregroundMark x1="19890" y1="58951" x2="49724" y2="59877"/>
                            <a14:foregroundMark x1="49724" y1="59877" x2="61326" y2="59568"/>
                            <a14:foregroundMark x1="12707" y1="59877" x2="12707" y2="7716"/>
                            <a14:foregroundMark x1="26519" y1="84568" x2="53591" y2="79938"/>
                            <a14:foregroundMark x1="53591" y1="79938" x2="23757" y2="83333"/>
                            <a14:foregroundMark x1="23757" y1="83333" x2="46961" y2="93210"/>
                            <a14:foregroundMark x1="46961" y1="93210" x2="75691" y2="91975"/>
                            <a14:foregroundMark x1="75691" y1="91975" x2="51934" y2="8024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48297" y="1708057"/>
                <a:ext cx="255770" cy="4191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xmlns="" id="{B929CB48-A4A6-490A-B315-E5B6573BA355}"/>
                  </a:ext>
                </a:extLst>
              </p:cNvPr>
              <p:cNvGrpSpPr/>
              <p:nvPr/>
            </p:nvGrpSpPr>
            <p:grpSpPr>
              <a:xfrm>
                <a:off x="632505" y="2502859"/>
                <a:ext cx="380410" cy="243556"/>
                <a:chOff x="1270174" y="2050213"/>
                <a:chExt cx="637246" cy="400163"/>
              </a:xfrm>
            </p:grpSpPr>
            <p:pic>
              <p:nvPicPr>
                <p:cNvPr id="36" name="Picture 2" descr="Related image">
                  <a:extLst>
                    <a:ext uri="{FF2B5EF4-FFF2-40B4-BE49-F238E27FC236}">
                      <a16:creationId xmlns:a16="http://schemas.microsoft.com/office/drawing/2014/main" xmlns="" id="{2AAA5F6B-B26B-4903-8B8D-7C18ABD1893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07631" y="2050213"/>
                  <a:ext cx="399789" cy="39978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7" name="Picture 2" descr="Related image">
                  <a:extLst>
                    <a:ext uri="{FF2B5EF4-FFF2-40B4-BE49-F238E27FC236}">
                      <a16:creationId xmlns:a16="http://schemas.microsoft.com/office/drawing/2014/main" xmlns="" id="{1E607E31-34C5-470E-8A62-967D7A131CE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0174" y="2050587"/>
                  <a:ext cx="399789" cy="39978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3" name="Picture 2" descr="Image result for interrupt icon">
                <a:extLst>
                  <a:ext uri="{FF2B5EF4-FFF2-40B4-BE49-F238E27FC236}">
                    <a16:creationId xmlns:a16="http://schemas.microsoft.com/office/drawing/2014/main" xmlns="" id="{4E61BAE1-D74C-4D2D-9F48-CBEF140507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37448" y="3031756"/>
                <a:ext cx="442601" cy="11161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Image result for interrupt icon">
                <a:extLst>
                  <a:ext uri="{FF2B5EF4-FFF2-40B4-BE49-F238E27FC236}">
                    <a16:creationId xmlns:a16="http://schemas.microsoft.com/office/drawing/2014/main" xmlns="" id="{8C30755E-C783-4ECB-AE9C-39EE6142CC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89802" y="481810"/>
                <a:ext cx="442601" cy="11161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Image result for interrupt icon">
                <a:extLst>
                  <a:ext uri="{FF2B5EF4-FFF2-40B4-BE49-F238E27FC236}">
                    <a16:creationId xmlns:a16="http://schemas.microsoft.com/office/drawing/2014/main" xmlns="" id="{744874D3-ABF9-4EBC-AAB3-9D4BF68EA3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7096" y="4923729"/>
                <a:ext cx="442601" cy="11161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4719D7C-5343-4064-9DC6-3D48CB38BB82}"/>
                </a:ext>
              </a:extLst>
            </p:cNvPr>
            <p:cNvGrpSpPr/>
            <p:nvPr/>
          </p:nvGrpSpPr>
          <p:grpSpPr>
            <a:xfrm>
              <a:off x="532088" y="665584"/>
              <a:ext cx="1599716" cy="5069437"/>
              <a:chOff x="532088" y="665584"/>
              <a:chExt cx="1599716" cy="5069437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xmlns="" id="{79826A1F-4C90-4CE3-A312-2E39E36E08EB}"/>
                  </a:ext>
                </a:extLst>
              </p:cNvPr>
              <p:cNvGrpSpPr/>
              <p:nvPr/>
            </p:nvGrpSpPr>
            <p:grpSpPr>
              <a:xfrm>
                <a:off x="532088" y="665584"/>
                <a:ext cx="1193571" cy="5069437"/>
                <a:chOff x="532088" y="665584"/>
                <a:chExt cx="1193571" cy="5069437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xmlns="" id="{6A78E0A4-325D-425B-9A60-258685159368}"/>
                    </a:ext>
                  </a:extLst>
                </p:cNvPr>
                <p:cNvCxnSpPr/>
                <p:nvPr/>
              </p:nvCxnSpPr>
              <p:spPr>
                <a:xfrm>
                  <a:off x="580049" y="1039872"/>
                  <a:ext cx="1087459" cy="372904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xmlns="" id="{995A53D3-E9C1-4C5F-A6A5-2E60482553BD}"/>
                    </a:ext>
                  </a:extLst>
                </p:cNvPr>
                <p:cNvCxnSpPr/>
                <p:nvPr/>
              </p:nvCxnSpPr>
              <p:spPr>
                <a:xfrm>
                  <a:off x="1001040" y="665584"/>
                  <a:ext cx="666468" cy="771199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xmlns="" id="{C6C42B00-F189-4FED-B513-82F6A4004676}"/>
                    </a:ext>
                  </a:extLst>
                </p:cNvPr>
                <p:cNvCxnSpPr>
                  <a:stCxn id="31" idx="3"/>
                </p:cNvCxnSpPr>
                <p:nvPr/>
              </p:nvCxnSpPr>
              <p:spPr>
                <a:xfrm flipV="1">
                  <a:off x="604067" y="1436783"/>
                  <a:ext cx="1073194" cy="480839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xmlns="" id="{A6E45C8B-F90C-42D6-9BD5-A8FB18D85C85}"/>
                    </a:ext>
                  </a:extLst>
                </p:cNvPr>
                <p:cNvCxnSpPr>
                  <a:stCxn id="36" idx="3"/>
                </p:cNvCxnSpPr>
                <p:nvPr/>
              </p:nvCxnSpPr>
              <p:spPr>
                <a:xfrm flipV="1">
                  <a:off x="1012915" y="2621576"/>
                  <a:ext cx="664346" cy="294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xmlns="" id="{C00DA097-1CD9-4C70-BCF9-DFA2FDE28261}"/>
                    </a:ext>
                  </a:extLst>
                </p:cNvPr>
                <p:cNvCxnSpPr>
                  <a:stCxn id="26" idx="3"/>
                </p:cNvCxnSpPr>
                <p:nvPr/>
              </p:nvCxnSpPr>
              <p:spPr>
                <a:xfrm>
                  <a:off x="959492" y="3309413"/>
                  <a:ext cx="717769" cy="87816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xmlns="" id="{9A78C1BD-728A-4D90-9536-9B3E0552E52D}"/>
                    </a:ext>
                  </a:extLst>
                </p:cNvPr>
                <p:cNvCxnSpPr>
                  <a:stCxn id="25" idx="2"/>
                </p:cNvCxnSpPr>
                <p:nvPr/>
              </p:nvCxnSpPr>
              <p:spPr>
                <a:xfrm flipV="1">
                  <a:off x="685181" y="3405077"/>
                  <a:ext cx="992080" cy="157109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xmlns="" id="{C552425D-95A3-40AE-A090-CCABB5202A2A}"/>
                    </a:ext>
                  </a:extLst>
                </p:cNvPr>
                <p:cNvCxnSpPr/>
                <p:nvPr/>
              </p:nvCxnSpPr>
              <p:spPr>
                <a:xfrm flipV="1">
                  <a:off x="532088" y="3416649"/>
                  <a:ext cx="1145173" cy="645229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xmlns="" id="{EBB604EF-0C4B-4FE3-B426-F3DD8F638E2A}"/>
                    </a:ext>
                  </a:extLst>
                </p:cNvPr>
                <p:cNvCxnSpPr>
                  <a:stCxn id="41" idx="3"/>
                </p:cNvCxnSpPr>
                <p:nvPr/>
              </p:nvCxnSpPr>
              <p:spPr>
                <a:xfrm>
                  <a:off x="1288207" y="4693620"/>
                  <a:ext cx="389054" cy="30772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xmlns="" id="{DE63734C-AB99-47C4-9452-309C25DACCA2}"/>
                    </a:ext>
                  </a:extLst>
                </p:cNvPr>
                <p:cNvCxnSpPr>
                  <a:stCxn id="42" idx="0"/>
                </p:cNvCxnSpPr>
                <p:nvPr/>
              </p:nvCxnSpPr>
              <p:spPr>
                <a:xfrm>
                  <a:off x="802862" y="4458229"/>
                  <a:ext cx="922797" cy="247245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xmlns="" id="{55877912-74FD-4DBE-BC4B-710487C1335F}"/>
                    </a:ext>
                  </a:extLst>
                </p:cNvPr>
                <p:cNvCxnSpPr>
                  <a:stCxn id="38" idx="2"/>
                </p:cNvCxnSpPr>
                <p:nvPr/>
              </p:nvCxnSpPr>
              <p:spPr>
                <a:xfrm flipV="1">
                  <a:off x="630812" y="4724392"/>
                  <a:ext cx="1094847" cy="114111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xmlns="" id="{FDA44826-3B6E-444F-87AD-B868778A6F10}"/>
                    </a:ext>
                  </a:extLst>
                </p:cNvPr>
                <p:cNvCxnSpPr/>
                <p:nvPr/>
              </p:nvCxnSpPr>
              <p:spPr>
                <a:xfrm>
                  <a:off x="540470" y="5073894"/>
                  <a:ext cx="1136791" cy="407897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xmlns="" id="{49214517-20F7-4FC2-A1BE-FD087E16DBEE}"/>
                    </a:ext>
                  </a:extLst>
                </p:cNvPr>
                <p:cNvCxnSpPr>
                  <a:stCxn id="27" idx="0"/>
                </p:cNvCxnSpPr>
                <p:nvPr/>
              </p:nvCxnSpPr>
              <p:spPr>
                <a:xfrm>
                  <a:off x="809009" y="5295427"/>
                  <a:ext cx="868252" cy="186364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xmlns="" id="{F73970A9-6D31-4A40-BEC9-5D566A62933F}"/>
                    </a:ext>
                  </a:extLst>
                </p:cNvPr>
                <p:cNvCxnSpPr>
                  <a:stCxn id="28" idx="2"/>
                </p:cNvCxnSpPr>
                <p:nvPr/>
              </p:nvCxnSpPr>
              <p:spPr>
                <a:xfrm flipV="1">
                  <a:off x="993065" y="5481791"/>
                  <a:ext cx="674443" cy="25323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" name="Picture 6" descr="Image result for wifi router icon">
                <a:extLst>
                  <a:ext uri="{FF2B5EF4-FFF2-40B4-BE49-F238E27FC236}">
                    <a16:creationId xmlns:a16="http://schemas.microsoft.com/office/drawing/2014/main" xmlns="" id="{026EF3DF-1C15-44D0-8AAF-BED3FBA6DD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85650" y="1006792"/>
                <a:ext cx="446154" cy="516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6" descr="Image result for wifi router icon">
                <a:extLst>
                  <a:ext uri="{FF2B5EF4-FFF2-40B4-BE49-F238E27FC236}">
                    <a16:creationId xmlns:a16="http://schemas.microsoft.com/office/drawing/2014/main" xmlns="" id="{6A1FDE80-804D-42AA-8CAE-528666C374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85650" y="4264906"/>
                <a:ext cx="446154" cy="516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6" descr="Image result for wifi router icon">
                <a:extLst>
                  <a:ext uri="{FF2B5EF4-FFF2-40B4-BE49-F238E27FC236}">
                    <a16:creationId xmlns:a16="http://schemas.microsoft.com/office/drawing/2014/main" xmlns="" id="{E95041C7-6CD5-4079-8BD0-BF4B47C44D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85650" y="5019571"/>
                <a:ext cx="446154" cy="516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6" descr="Image result for wifi router icon">
                <a:extLst>
                  <a:ext uri="{FF2B5EF4-FFF2-40B4-BE49-F238E27FC236}">
                    <a16:creationId xmlns:a16="http://schemas.microsoft.com/office/drawing/2014/main" xmlns="" id="{253FFE7B-695D-4FD5-91DF-37FFB25E27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85650" y="2181314"/>
                <a:ext cx="446154" cy="516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6" descr="Image result for wifi router icon">
                <a:extLst>
                  <a:ext uri="{FF2B5EF4-FFF2-40B4-BE49-F238E27FC236}">
                    <a16:creationId xmlns:a16="http://schemas.microsoft.com/office/drawing/2014/main" xmlns="" id="{363CCC65-902D-47EE-8387-34BB16B03F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85650" y="3008726"/>
                <a:ext cx="446154" cy="516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819775A4-E94A-4EAB-84D5-707DF1CECE30}"/>
              </a:ext>
            </a:extLst>
          </p:cNvPr>
          <p:cNvGrpSpPr/>
          <p:nvPr/>
        </p:nvGrpSpPr>
        <p:grpSpPr>
          <a:xfrm>
            <a:off x="3935760" y="332656"/>
            <a:ext cx="3423864" cy="6264696"/>
            <a:chOff x="1019436" y="332656"/>
            <a:chExt cx="3423864" cy="626469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D13AA0ED-B9DA-4167-8BED-827CF1F172A1}"/>
                </a:ext>
              </a:extLst>
            </p:cNvPr>
            <p:cNvSpPr txBox="1"/>
            <p:nvPr/>
          </p:nvSpPr>
          <p:spPr>
            <a:xfrm>
              <a:off x="1558471" y="3234171"/>
              <a:ext cx="28848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Devices + Networks</a:t>
              </a:r>
            </a:p>
          </p:txBody>
        </p:sp>
        <p:sp>
          <p:nvSpPr>
            <p:cNvPr id="45" name="Right Brace 44">
              <a:extLst>
                <a:ext uri="{FF2B5EF4-FFF2-40B4-BE49-F238E27FC236}">
                  <a16:creationId xmlns:a16="http://schemas.microsoft.com/office/drawing/2014/main" xmlns="" id="{0B3BF791-ADF7-4CAC-AD33-F9400BE2736B}"/>
                </a:ext>
              </a:extLst>
            </p:cNvPr>
            <p:cNvSpPr/>
            <p:nvPr/>
          </p:nvSpPr>
          <p:spPr>
            <a:xfrm>
              <a:off x="1019436" y="332656"/>
              <a:ext cx="468052" cy="6264696"/>
            </a:xfrm>
            <a:prstGeom prst="rightBrace">
              <a:avLst>
                <a:gd name="adj1" fmla="val 25239"/>
                <a:gd name="adj2" fmla="val 50000"/>
              </a:avLst>
            </a:prstGeom>
            <a:ln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8" name="IoT Architecture 5.pdf" descr="IoT Architecture 5.pdf">
            <a:extLst>
              <a:ext uri="{FF2B5EF4-FFF2-40B4-BE49-F238E27FC236}">
                <a16:creationId xmlns:a16="http://schemas.microsoft.com/office/drawing/2014/main" xmlns="" id="{F6FB99BD-ED40-4A30-BD79-51004B0E0E3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6032" y="152400"/>
            <a:ext cx="468052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F611175A-00FD-4054-A1DF-9CDAC29BAAD2}"/>
              </a:ext>
            </a:extLst>
          </p:cNvPr>
          <p:cNvGrpSpPr/>
          <p:nvPr/>
        </p:nvGrpSpPr>
        <p:grpSpPr>
          <a:xfrm>
            <a:off x="2125094" y="1495313"/>
            <a:ext cx="730546" cy="3949911"/>
            <a:chOff x="2125094" y="1495313"/>
            <a:chExt cx="730546" cy="3949911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DA2292F4-21A7-45FA-A718-C26C4425E391}"/>
                </a:ext>
              </a:extLst>
            </p:cNvPr>
            <p:cNvCxnSpPr>
              <a:cxnSpLocks/>
            </p:cNvCxnSpPr>
            <p:nvPr/>
          </p:nvCxnSpPr>
          <p:spPr>
            <a:xfrm>
              <a:off x="2125094" y="1495313"/>
              <a:ext cx="730546" cy="7455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B6567A10-B7EE-4402-BA5E-5197B43201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5094" y="2240868"/>
              <a:ext cx="730546" cy="43204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8018442A-DABD-4ECE-840B-F88B2D1F50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5094" y="2240868"/>
              <a:ext cx="730546" cy="118813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B7869EF2-4A58-44B0-B0A6-9B6C795173EE}"/>
                </a:ext>
              </a:extLst>
            </p:cNvPr>
            <p:cNvCxnSpPr>
              <a:cxnSpLocks/>
            </p:cNvCxnSpPr>
            <p:nvPr/>
          </p:nvCxnSpPr>
          <p:spPr>
            <a:xfrm>
              <a:off x="2135560" y="4689140"/>
              <a:ext cx="72008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3754ECF0-D492-468E-808A-BD318663F3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5560" y="4689140"/>
              <a:ext cx="720080" cy="756084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497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" name="IoT Architecture 5.pdf" descr="IoT Architecture 5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9736" y="0"/>
            <a:ext cx="8472264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B30EA1-1678-47F6-957E-520684122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6" y="1252474"/>
            <a:ext cx="3886684" cy="43710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EDF4976-FAA2-47C3-AD97-1CD52D544C38}"/>
              </a:ext>
            </a:extLst>
          </p:cNvPr>
          <p:cNvGrpSpPr/>
          <p:nvPr/>
        </p:nvGrpSpPr>
        <p:grpSpPr>
          <a:xfrm>
            <a:off x="647383" y="1447053"/>
            <a:ext cx="243463" cy="841462"/>
            <a:chOff x="1754187" y="2016289"/>
            <a:chExt cx="243463" cy="84146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17D29DB0-2CE4-4AD3-A549-311B4E2A3DF3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2D6394C5-4833-48B5-B9FC-1633F8ACBC8A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383ECA35-07DA-4EAD-BAA3-40DA5884202A}"/>
                </a:ext>
              </a:extLst>
            </p:cNvPr>
            <p:cNvSpPr/>
            <p:nvPr/>
          </p:nvSpPr>
          <p:spPr>
            <a:xfrm>
              <a:off x="1754187" y="2605992"/>
              <a:ext cx="243463" cy="25175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04C8B71-2422-41F5-8995-F377B7CD970D}"/>
              </a:ext>
            </a:extLst>
          </p:cNvPr>
          <p:cNvGrpSpPr/>
          <p:nvPr/>
        </p:nvGrpSpPr>
        <p:grpSpPr>
          <a:xfrm>
            <a:off x="1335187" y="1599453"/>
            <a:ext cx="243463" cy="841462"/>
            <a:chOff x="1754187" y="2016289"/>
            <a:chExt cx="243463" cy="84146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5FE5D17E-445C-4B35-9A64-D6032D222C3B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7C0E174A-7359-422C-BD54-582C61BA702C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FA7AB63-BDC9-4769-994A-0533A7FF3057}"/>
                </a:ext>
              </a:extLst>
            </p:cNvPr>
            <p:cNvSpPr/>
            <p:nvPr/>
          </p:nvSpPr>
          <p:spPr>
            <a:xfrm>
              <a:off x="1754187" y="2605992"/>
              <a:ext cx="243463" cy="25175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4584CEB-CBA4-4F97-BFDC-56EF23DA8C16}"/>
              </a:ext>
            </a:extLst>
          </p:cNvPr>
          <p:cNvGrpSpPr/>
          <p:nvPr/>
        </p:nvGrpSpPr>
        <p:grpSpPr>
          <a:xfrm>
            <a:off x="1340024" y="1613703"/>
            <a:ext cx="243463" cy="841462"/>
            <a:chOff x="1754187" y="2016289"/>
            <a:chExt cx="243463" cy="84146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4AC9DBD7-7E32-4A23-B91B-608B79F64BE0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DB0F092-340F-4400-8312-7B13DB908D4A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B6822BA5-409A-4FDA-B1FD-96BA3B57CD19}"/>
                </a:ext>
              </a:extLst>
            </p:cNvPr>
            <p:cNvSpPr/>
            <p:nvPr/>
          </p:nvSpPr>
          <p:spPr>
            <a:xfrm>
              <a:off x="1754187" y="2605992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Arrow: Curved Right 18">
            <a:extLst>
              <a:ext uri="{FF2B5EF4-FFF2-40B4-BE49-F238E27FC236}">
                <a16:creationId xmlns:a16="http://schemas.microsoft.com/office/drawing/2014/main" xmlns="" id="{56203FC1-BF0D-4098-BA22-549FACCD2398}"/>
              </a:ext>
            </a:extLst>
          </p:cNvPr>
          <p:cNvSpPr/>
          <p:nvPr/>
        </p:nvSpPr>
        <p:spPr>
          <a:xfrm rot="4789439" flipV="1">
            <a:off x="4151235" y="1216702"/>
            <a:ext cx="727672" cy="2286935"/>
          </a:xfrm>
          <a:prstGeom prst="curvedRightArrow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xmlns="" id="{182F81EA-F28E-450C-BC11-7036D443EACB}"/>
              </a:ext>
            </a:extLst>
          </p:cNvPr>
          <p:cNvSpPr/>
          <p:nvPr/>
        </p:nvSpPr>
        <p:spPr>
          <a:xfrm rot="6725273" flipV="1">
            <a:off x="9060226" y="2353613"/>
            <a:ext cx="727672" cy="2286935"/>
          </a:xfrm>
          <a:prstGeom prst="curvedRightArrow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row: Curved Right 26">
            <a:extLst>
              <a:ext uri="{FF2B5EF4-FFF2-40B4-BE49-F238E27FC236}">
                <a16:creationId xmlns:a16="http://schemas.microsoft.com/office/drawing/2014/main" xmlns="" id="{95BD2A2D-9CB9-4101-A872-77E6319DBE85}"/>
              </a:ext>
            </a:extLst>
          </p:cNvPr>
          <p:cNvSpPr/>
          <p:nvPr/>
        </p:nvSpPr>
        <p:spPr>
          <a:xfrm rot="6725273" flipV="1">
            <a:off x="6972640" y="1927343"/>
            <a:ext cx="727672" cy="1689755"/>
          </a:xfrm>
          <a:prstGeom prst="curvedRightArrow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Arrow: Curved Right 29">
            <a:extLst>
              <a:ext uri="{FF2B5EF4-FFF2-40B4-BE49-F238E27FC236}">
                <a16:creationId xmlns:a16="http://schemas.microsoft.com/office/drawing/2014/main" xmlns="" id="{710452F2-11EC-4EBE-89D2-77CC489B1F1F}"/>
              </a:ext>
            </a:extLst>
          </p:cNvPr>
          <p:cNvSpPr/>
          <p:nvPr/>
        </p:nvSpPr>
        <p:spPr>
          <a:xfrm rot="3428678">
            <a:off x="6609403" y="3081139"/>
            <a:ext cx="727672" cy="1669190"/>
          </a:xfrm>
          <a:prstGeom prst="curvedRightArrow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Arrow: Curved Right 30">
            <a:extLst>
              <a:ext uri="{FF2B5EF4-FFF2-40B4-BE49-F238E27FC236}">
                <a16:creationId xmlns:a16="http://schemas.microsoft.com/office/drawing/2014/main" xmlns="" id="{B5C7A309-D027-4173-BB01-193B49636E95}"/>
              </a:ext>
            </a:extLst>
          </p:cNvPr>
          <p:cNvSpPr/>
          <p:nvPr/>
        </p:nvSpPr>
        <p:spPr>
          <a:xfrm rot="15769625">
            <a:off x="8022055" y="3261701"/>
            <a:ext cx="727672" cy="3583997"/>
          </a:xfrm>
          <a:prstGeom prst="curvedRightArrow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Arrow: Curved Right 31">
            <a:extLst>
              <a:ext uri="{FF2B5EF4-FFF2-40B4-BE49-F238E27FC236}">
                <a16:creationId xmlns:a16="http://schemas.microsoft.com/office/drawing/2014/main" xmlns="" id="{7F286C2E-2317-4E09-937B-441861A4893A}"/>
              </a:ext>
            </a:extLst>
          </p:cNvPr>
          <p:cNvSpPr/>
          <p:nvPr/>
        </p:nvSpPr>
        <p:spPr>
          <a:xfrm rot="15769625" flipH="1" flipV="1">
            <a:off x="7594527" y="2708481"/>
            <a:ext cx="727672" cy="3583997"/>
          </a:xfrm>
          <a:prstGeom prst="curvedRightArrow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xmlns="" id="{AF53F779-5892-4383-9FBD-246F9537DE36}"/>
              </a:ext>
            </a:extLst>
          </p:cNvPr>
          <p:cNvSpPr/>
          <p:nvPr/>
        </p:nvSpPr>
        <p:spPr>
          <a:xfrm>
            <a:off x="2089372" y="680764"/>
            <a:ext cx="1905447" cy="766290"/>
          </a:xfrm>
          <a:prstGeom prst="wedgeRoundRectCallout">
            <a:avLst>
              <a:gd name="adj1" fmla="val -69374"/>
              <a:gd name="adj2" fmla="val 58900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I’m red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709C25B-32B7-4C8B-9C98-9CD29792FE4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8690" y="4077072"/>
            <a:ext cx="153683" cy="47545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7734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7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" name="IoT Architecture 5.pdf" descr="IoT Architecture 5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9736" y="0"/>
            <a:ext cx="8472264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B30EA1-1678-47F6-957E-520684122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6" y="1252474"/>
            <a:ext cx="3886684" cy="43710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EDF4976-FAA2-47C3-AD97-1CD52D544C38}"/>
              </a:ext>
            </a:extLst>
          </p:cNvPr>
          <p:cNvGrpSpPr/>
          <p:nvPr/>
        </p:nvGrpSpPr>
        <p:grpSpPr>
          <a:xfrm>
            <a:off x="647383" y="1447053"/>
            <a:ext cx="243463" cy="841462"/>
            <a:chOff x="1754187" y="2016289"/>
            <a:chExt cx="243463" cy="84146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17D29DB0-2CE4-4AD3-A549-311B4E2A3DF3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2D6394C5-4833-48B5-B9FC-1633F8ACBC8A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383ECA35-07DA-4EAD-BAA3-40DA5884202A}"/>
                </a:ext>
              </a:extLst>
            </p:cNvPr>
            <p:cNvSpPr/>
            <p:nvPr/>
          </p:nvSpPr>
          <p:spPr>
            <a:xfrm>
              <a:off x="1754187" y="2605992"/>
              <a:ext cx="243463" cy="25175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04C8B71-2422-41F5-8995-F377B7CD970D}"/>
              </a:ext>
            </a:extLst>
          </p:cNvPr>
          <p:cNvGrpSpPr/>
          <p:nvPr/>
        </p:nvGrpSpPr>
        <p:grpSpPr>
          <a:xfrm>
            <a:off x="1335187" y="1599453"/>
            <a:ext cx="243463" cy="841462"/>
            <a:chOff x="1754187" y="2016289"/>
            <a:chExt cx="243463" cy="84146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5FE5D17E-445C-4B35-9A64-D6032D222C3B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7C0E174A-7359-422C-BD54-582C61BA702C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FA7AB63-BDC9-4769-994A-0533A7FF3057}"/>
                </a:ext>
              </a:extLst>
            </p:cNvPr>
            <p:cNvSpPr/>
            <p:nvPr/>
          </p:nvSpPr>
          <p:spPr>
            <a:xfrm>
              <a:off x="1754187" y="2605992"/>
              <a:ext cx="243463" cy="25175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4584CEB-CBA4-4F97-BFDC-56EF23DA8C16}"/>
              </a:ext>
            </a:extLst>
          </p:cNvPr>
          <p:cNvGrpSpPr/>
          <p:nvPr/>
        </p:nvGrpSpPr>
        <p:grpSpPr>
          <a:xfrm>
            <a:off x="1340024" y="1613703"/>
            <a:ext cx="243463" cy="841462"/>
            <a:chOff x="1754187" y="2016289"/>
            <a:chExt cx="243463" cy="84146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4AC9DBD7-7E32-4A23-B91B-608B79F64BE0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DB0F092-340F-4400-8312-7B13DB908D4A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B6822BA5-409A-4FDA-B1FD-96BA3B57CD19}"/>
                </a:ext>
              </a:extLst>
            </p:cNvPr>
            <p:cNvSpPr/>
            <p:nvPr/>
          </p:nvSpPr>
          <p:spPr>
            <a:xfrm>
              <a:off x="1754187" y="2605992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2DD853F-1446-4127-B4C1-441252C8CB11}"/>
              </a:ext>
            </a:extLst>
          </p:cNvPr>
          <p:cNvGrpSpPr/>
          <p:nvPr/>
        </p:nvGrpSpPr>
        <p:grpSpPr>
          <a:xfrm>
            <a:off x="3371603" y="1996334"/>
            <a:ext cx="7195926" cy="3421202"/>
            <a:chOff x="3371603" y="1996334"/>
            <a:chExt cx="7195926" cy="3421202"/>
          </a:xfrm>
        </p:grpSpPr>
        <p:sp>
          <p:nvSpPr>
            <p:cNvPr id="19" name="Arrow: Curved Right 18">
              <a:extLst>
                <a:ext uri="{FF2B5EF4-FFF2-40B4-BE49-F238E27FC236}">
                  <a16:creationId xmlns:a16="http://schemas.microsoft.com/office/drawing/2014/main" xmlns="" id="{56203FC1-BF0D-4098-BA22-549FACCD2398}"/>
                </a:ext>
              </a:extLst>
            </p:cNvPr>
            <p:cNvSpPr/>
            <p:nvPr/>
          </p:nvSpPr>
          <p:spPr>
            <a:xfrm rot="4789439" flipV="1">
              <a:off x="4151235" y="1216702"/>
              <a:ext cx="727672" cy="2286935"/>
            </a:xfrm>
            <a:prstGeom prst="curvedRightArrow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Arrow: Curved Right 23">
              <a:extLst>
                <a:ext uri="{FF2B5EF4-FFF2-40B4-BE49-F238E27FC236}">
                  <a16:creationId xmlns:a16="http://schemas.microsoft.com/office/drawing/2014/main" xmlns="" id="{182F81EA-F28E-450C-BC11-7036D443EACB}"/>
                </a:ext>
              </a:extLst>
            </p:cNvPr>
            <p:cNvSpPr/>
            <p:nvPr/>
          </p:nvSpPr>
          <p:spPr>
            <a:xfrm rot="6725273" flipV="1">
              <a:off x="9060226" y="2353613"/>
              <a:ext cx="727672" cy="2286935"/>
            </a:xfrm>
            <a:prstGeom prst="curvedRightArrow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Arrow: Curved Right 26">
              <a:extLst>
                <a:ext uri="{FF2B5EF4-FFF2-40B4-BE49-F238E27FC236}">
                  <a16:creationId xmlns:a16="http://schemas.microsoft.com/office/drawing/2014/main" xmlns="" id="{95BD2A2D-9CB9-4101-A872-77E6319DBE85}"/>
                </a:ext>
              </a:extLst>
            </p:cNvPr>
            <p:cNvSpPr/>
            <p:nvPr/>
          </p:nvSpPr>
          <p:spPr>
            <a:xfrm rot="6725273" flipV="1">
              <a:off x="6972640" y="1927343"/>
              <a:ext cx="727672" cy="1689755"/>
            </a:xfrm>
            <a:prstGeom prst="curvedRightArrow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Arrow: Curved Right 29">
              <a:extLst>
                <a:ext uri="{FF2B5EF4-FFF2-40B4-BE49-F238E27FC236}">
                  <a16:creationId xmlns:a16="http://schemas.microsoft.com/office/drawing/2014/main" xmlns="" id="{710452F2-11EC-4EBE-89D2-77CC489B1F1F}"/>
                </a:ext>
              </a:extLst>
            </p:cNvPr>
            <p:cNvSpPr/>
            <p:nvPr/>
          </p:nvSpPr>
          <p:spPr>
            <a:xfrm rot="3428678">
              <a:off x="6609403" y="3081139"/>
              <a:ext cx="727672" cy="1669190"/>
            </a:xfrm>
            <a:prstGeom prst="curvedRightArrow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Arrow: Curved Right 30">
              <a:extLst>
                <a:ext uri="{FF2B5EF4-FFF2-40B4-BE49-F238E27FC236}">
                  <a16:creationId xmlns:a16="http://schemas.microsoft.com/office/drawing/2014/main" xmlns="" id="{B5C7A309-D027-4173-BB01-193B49636E95}"/>
                </a:ext>
              </a:extLst>
            </p:cNvPr>
            <p:cNvSpPr/>
            <p:nvPr/>
          </p:nvSpPr>
          <p:spPr>
            <a:xfrm rot="15769625">
              <a:off x="8022055" y="3261701"/>
              <a:ext cx="727672" cy="3583997"/>
            </a:xfrm>
            <a:prstGeom prst="curvedRightArrow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Arrow: Curved Right 31">
              <a:extLst>
                <a:ext uri="{FF2B5EF4-FFF2-40B4-BE49-F238E27FC236}">
                  <a16:creationId xmlns:a16="http://schemas.microsoft.com/office/drawing/2014/main" xmlns="" id="{7F286C2E-2317-4E09-937B-441861A4893A}"/>
                </a:ext>
              </a:extLst>
            </p:cNvPr>
            <p:cNvSpPr/>
            <p:nvPr/>
          </p:nvSpPr>
          <p:spPr>
            <a:xfrm rot="15769625" flipH="1" flipV="1">
              <a:off x="7594527" y="2708481"/>
              <a:ext cx="727672" cy="3583997"/>
            </a:xfrm>
            <a:prstGeom prst="curvedRightArrow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xmlns="" id="{107FE784-8CA5-4CDB-A880-EF93FF2E0DC5}"/>
              </a:ext>
            </a:extLst>
          </p:cNvPr>
          <p:cNvSpPr/>
          <p:nvPr/>
        </p:nvSpPr>
        <p:spPr>
          <a:xfrm>
            <a:off x="2089372" y="680764"/>
            <a:ext cx="2299874" cy="766290"/>
          </a:xfrm>
          <a:prstGeom prst="wedgeRoundRectCallout">
            <a:avLst>
              <a:gd name="adj1" fmla="val -69374"/>
              <a:gd name="adj2" fmla="val 58900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I’m still red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C8DD756-FD51-4732-9309-43176C3393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8690" y="4077072"/>
            <a:ext cx="153683" cy="47545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49310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" name="IoT Architecture 5.pdf" descr="IoT Architecture 5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9736" y="0"/>
            <a:ext cx="8472264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B30EA1-1678-47F6-957E-520684122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6" y="1252474"/>
            <a:ext cx="3886684" cy="43710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EDF4976-FAA2-47C3-AD97-1CD52D544C38}"/>
              </a:ext>
            </a:extLst>
          </p:cNvPr>
          <p:cNvGrpSpPr/>
          <p:nvPr/>
        </p:nvGrpSpPr>
        <p:grpSpPr>
          <a:xfrm>
            <a:off x="647383" y="1447053"/>
            <a:ext cx="243463" cy="841462"/>
            <a:chOff x="1754187" y="2016289"/>
            <a:chExt cx="243463" cy="84146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17D29DB0-2CE4-4AD3-A549-311B4E2A3DF3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2D6394C5-4833-48B5-B9FC-1633F8ACBC8A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383ECA35-07DA-4EAD-BAA3-40DA5884202A}"/>
                </a:ext>
              </a:extLst>
            </p:cNvPr>
            <p:cNvSpPr/>
            <p:nvPr/>
          </p:nvSpPr>
          <p:spPr>
            <a:xfrm>
              <a:off x="1754187" y="2605992"/>
              <a:ext cx="243463" cy="25175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04C8B71-2422-41F5-8995-F377B7CD970D}"/>
              </a:ext>
            </a:extLst>
          </p:cNvPr>
          <p:cNvGrpSpPr/>
          <p:nvPr/>
        </p:nvGrpSpPr>
        <p:grpSpPr>
          <a:xfrm>
            <a:off x="1335187" y="1599453"/>
            <a:ext cx="243463" cy="841462"/>
            <a:chOff x="1754187" y="2016289"/>
            <a:chExt cx="243463" cy="84146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5FE5D17E-445C-4B35-9A64-D6032D222C3B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7C0E174A-7359-422C-BD54-582C61BA702C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FA7AB63-BDC9-4769-994A-0533A7FF3057}"/>
                </a:ext>
              </a:extLst>
            </p:cNvPr>
            <p:cNvSpPr/>
            <p:nvPr/>
          </p:nvSpPr>
          <p:spPr>
            <a:xfrm>
              <a:off x="1754187" y="2605992"/>
              <a:ext cx="243463" cy="25175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4584CEB-CBA4-4F97-BFDC-56EF23DA8C16}"/>
              </a:ext>
            </a:extLst>
          </p:cNvPr>
          <p:cNvGrpSpPr/>
          <p:nvPr/>
        </p:nvGrpSpPr>
        <p:grpSpPr>
          <a:xfrm>
            <a:off x="1340024" y="1613703"/>
            <a:ext cx="243463" cy="841462"/>
            <a:chOff x="1754187" y="2016289"/>
            <a:chExt cx="243463" cy="84146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4AC9DBD7-7E32-4A23-B91B-608B79F64BE0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DB0F092-340F-4400-8312-7B13DB908D4A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B6822BA5-409A-4FDA-B1FD-96BA3B57CD19}"/>
                </a:ext>
              </a:extLst>
            </p:cNvPr>
            <p:cNvSpPr/>
            <p:nvPr/>
          </p:nvSpPr>
          <p:spPr>
            <a:xfrm>
              <a:off x="1754187" y="2605992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xmlns="" id="{C0A65F1A-21DB-461F-A98B-093B03A5BD22}"/>
              </a:ext>
            </a:extLst>
          </p:cNvPr>
          <p:cNvSpPr/>
          <p:nvPr/>
        </p:nvSpPr>
        <p:spPr>
          <a:xfrm>
            <a:off x="2089372" y="680764"/>
            <a:ext cx="1905447" cy="766290"/>
          </a:xfrm>
          <a:prstGeom prst="wedgeRoundRectCallout">
            <a:avLst>
              <a:gd name="adj1" fmla="val -69374"/>
              <a:gd name="adj2" fmla="val 58900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I’m red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C93D53D3-6407-41C3-8810-6A1E6BC5340D}"/>
              </a:ext>
            </a:extLst>
          </p:cNvPr>
          <p:cNvSpPr/>
          <p:nvPr/>
        </p:nvSpPr>
        <p:spPr>
          <a:xfrm>
            <a:off x="1215026" y="200329"/>
            <a:ext cx="2110284" cy="766290"/>
          </a:xfrm>
          <a:prstGeom prst="wedgeRoundRectCallout">
            <a:avLst>
              <a:gd name="adj1" fmla="val -52378"/>
              <a:gd name="adj2" fmla="val 88732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I’m green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xmlns="" id="{81C83D55-91F2-4DF2-8225-AA7DA9B3D927}"/>
              </a:ext>
            </a:extLst>
          </p:cNvPr>
          <p:cNvSpPr/>
          <p:nvPr/>
        </p:nvSpPr>
        <p:spPr>
          <a:xfrm>
            <a:off x="1234285" y="3400218"/>
            <a:ext cx="2110284" cy="766290"/>
          </a:xfrm>
          <a:prstGeom prst="wedgeRoundRectCallout">
            <a:avLst>
              <a:gd name="adj1" fmla="val -59600"/>
              <a:gd name="adj2" fmla="val 83760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No push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xmlns="" id="{AAC3327A-A7FA-48BB-9A50-1904A5E6BFEC}"/>
              </a:ext>
            </a:extLst>
          </p:cNvPr>
          <p:cNvSpPr/>
          <p:nvPr/>
        </p:nvSpPr>
        <p:spPr>
          <a:xfrm>
            <a:off x="1499551" y="4355073"/>
            <a:ext cx="2110284" cy="766290"/>
          </a:xfrm>
          <a:prstGeom prst="wedgeRoundRectCallout">
            <a:avLst>
              <a:gd name="adj1" fmla="val -59600"/>
              <a:gd name="adj2" fmla="val 83760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No push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54EF043-A998-48A2-A1B3-9577572F74B1}"/>
              </a:ext>
            </a:extLst>
          </p:cNvPr>
          <p:cNvGrpSpPr/>
          <p:nvPr/>
        </p:nvGrpSpPr>
        <p:grpSpPr>
          <a:xfrm>
            <a:off x="69737" y="1326929"/>
            <a:ext cx="1939987" cy="1812477"/>
            <a:chOff x="-2139406" y="-414068"/>
            <a:chExt cx="1939987" cy="1812477"/>
          </a:xfrm>
        </p:grpSpPr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xmlns="" id="{37A6A03D-8B0D-4D0E-AFC7-00542C9F7605}"/>
                </a:ext>
              </a:extLst>
            </p:cNvPr>
            <p:cNvSpPr/>
            <p:nvPr/>
          </p:nvSpPr>
          <p:spPr>
            <a:xfrm>
              <a:off x="-1353398" y="729409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34" name="Speech Bubble: Rectangle with Corners Rounded 33">
              <a:extLst>
                <a:ext uri="{FF2B5EF4-FFF2-40B4-BE49-F238E27FC236}">
                  <a16:creationId xmlns:a16="http://schemas.microsoft.com/office/drawing/2014/main" xmlns="" id="{0BE2CF68-AF4E-4B76-983C-FAAB87DC6040}"/>
                </a:ext>
              </a:extLst>
            </p:cNvPr>
            <p:cNvSpPr/>
            <p:nvPr/>
          </p:nvSpPr>
          <p:spPr>
            <a:xfrm>
              <a:off x="-1586485" y="32442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xmlns="" id="{7DC58B51-5EFB-4D6F-8440-D22413DFB5AF}"/>
                </a:ext>
              </a:extLst>
            </p:cNvPr>
            <p:cNvSpPr/>
            <p:nvPr/>
          </p:nvSpPr>
          <p:spPr>
            <a:xfrm>
              <a:off x="-1910487" y="-35896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xmlns="" id="{5A739C5F-883C-4984-9BE9-6333B9E72175}"/>
                </a:ext>
              </a:extLst>
            </p:cNvPr>
            <p:cNvSpPr/>
            <p:nvPr/>
          </p:nvSpPr>
          <p:spPr>
            <a:xfrm>
              <a:off x="-2139406" y="-41406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DBDA9D59-8E26-435E-AD6D-D6D85CC8CB8A}"/>
              </a:ext>
            </a:extLst>
          </p:cNvPr>
          <p:cNvGrpSpPr/>
          <p:nvPr/>
        </p:nvGrpSpPr>
        <p:grpSpPr>
          <a:xfrm>
            <a:off x="149385" y="3006698"/>
            <a:ext cx="1939987" cy="1812477"/>
            <a:chOff x="-2139406" y="-414068"/>
            <a:chExt cx="1939987" cy="1812477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xmlns="" id="{EFD7CAF4-151D-4FA0-9F7D-7135783AF6D4}"/>
                </a:ext>
              </a:extLst>
            </p:cNvPr>
            <p:cNvSpPr/>
            <p:nvPr/>
          </p:nvSpPr>
          <p:spPr>
            <a:xfrm>
              <a:off x="-1353398" y="729409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41" name="Speech Bubble: Rectangle with Corners Rounded 40">
              <a:extLst>
                <a:ext uri="{FF2B5EF4-FFF2-40B4-BE49-F238E27FC236}">
                  <a16:creationId xmlns:a16="http://schemas.microsoft.com/office/drawing/2014/main" xmlns="" id="{00E0A6D5-0388-4477-8098-0EF8D80F5657}"/>
                </a:ext>
              </a:extLst>
            </p:cNvPr>
            <p:cNvSpPr/>
            <p:nvPr/>
          </p:nvSpPr>
          <p:spPr>
            <a:xfrm>
              <a:off x="-1586485" y="32442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42" name="Speech Bubble: Rectangle with Corners Rounded 41">
              <a:extLst>
                <a:ext uri="{FF2B5EF4-FFF2-40B4-BE49-F238E27FC236}">
                  <a16:creationId xmlns:a16="http://schemas.microsoft.com/office/drawing/2014/main" xmlns="" id="{AD843184-E182-4D90-9505-ECFB4AE5E654}"/>
                </a:ext>
              </a:extLst>
            </p:cNvPr>
            <p:cNvSpPr/>
            <p:nvPr/>
          </p:nvSpPr>
          <p:spPr>
            <a:xfrm>
              <a:off x="-1910487" y="-35896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43" name="Speech Bubble: Rectangle with Corners Rounded 42">
              <a:extLst>
                <a:ext uri="{FF2B5EF4-FFF2-40B4-BE49-F238E27FC236}">
                  <a16:creationId xmlns:a16="http://schemas.microsoft.com/office/drawing/2014/main" xmlns="" id="{F0986A07-6674-4C71-A95C-E39B9A8CF205}"/>
                </a:ext>
              </a:extLst>
            </p:cNvPr>
            <p:cNvSpPr/>
            <p:nvPr/>
          </p:nvSpPr>
          <p:spPr>
            <a:xfrm>
              <a:off x="-2139406" y="-41406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D94DB3D1-C033-44EE-9B65-65DCB0FD87E8}"/>
              </a:ext>
            </a:extLst>
          </p:cNvPr>
          <p:cNvGrpSpPr/>
          <p:nvPr/>
        </p:nvGrpSpPr>
        <p:grpSpPr>
          <a:xfrm>
            <a:off x="69737" y="4582402"/>
            <a:ext cx="1939987" cy="1812477"/>
            <a:chOff x="-2139406" y="-414068"/>
            <a:chExt cx="1939987" cy="1812477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xmlns="" id="{E7A7F8BE-45E0-4874-ABE3-7201BF1510D2}"/>
                </a:ext>
              </a:extLst>
            </p:cNvPr>
            <p:cNvSpPr/>
            <p:nvPr/>
          </p:nvSpPr>
          <p:spPr>
            <a:xfrm>
              <a:off x="-1353398" y="729409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46" name="Speech Bubble: Rectangle with Corners Rounded 45">
              <a:extLst>
                <a:ext uri="{FF2B5EF4-FFF2-40B4-BE49-F238E27FC236}">
                  <a16:creationId xmlns:a16="http://schemas.microsoft.com/office/drawing/2014/main" xmlns="" id="{90EF88EE-49D7-4899-965E-5ADA5D02F754}"/>
                </a:ext>
              </a:extLst>
            </p:cNvPr>
            <p:cNvSpPr/>
            <p:nvPr/>
          </p:nvSpPr>
          <p:spPr>
            <a:xfrm>
              <a:off x="-1586485" y="32442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47" name="Speech Bubble: Rectangle with Corners Rounded 46">
              <a:extLst>
                <a:ext uri="{FF2B5EF4-FFF2-40B4-BE49-F238E27FC236}">
                  <a16:creationId xmlns:a16="http://schemas.microsoft.com/office/drawing/2014/main" xmlns="" id="{7FD2B97E-10C2-4921-A48A-8BDEA9A91B3F}"/>
                </a:ext>
              </a:extLst>
            </p:cNvPr>
            <p:cNvSpPr/>
            <p:nvPr/>
          </p:nvSpPr>
          <p:spPr>
            <a:xfrm>
              <a:off x="-1910487" y="-35896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xmlns="" id="{424A0539-7468-4CA9-9BF3-8B9C13CAB2A8}"/>
                </a:ext>
              </a:extLst>
            </p:cNvPr>
            <p:cNvSpPr/>
            <p:nvPr/>
          </p:nvSpPr>
          <p:spPr>
            <a:xfrm>
              <a:off x="-2139406" y="-41406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2AE13BE6-B16F-4F9C-AD4E-ABBB49CC1929}"/>
              </a:ext>
            </a:extLst>
          </p:cNvPr>
          <p:cNvGrpSpPr/>
          <p:nvPr/>
        </p:nvGrpSpPr>
        <p:grpSpPr>
          <a:xfrm>
            <a:off x="-5426" y="105074"/>
            <a:ext cx="1939987" cy="1812477"/>
            <a:chOff x="-2139406" y="-414068"/>
            <a:chExt cx="1939987" cy="1812477"/>
          </a:xfrm>
        </p:grpSpPr>
        <p:sp>
          <p:nvSpPr>
            <p:cNvPr id="50" name="Speech Bubble: Rectangle with Corners Rounded 49">
              <a:extLst>
                <a:ext uri="{FF2B5EF4-FFF2-40B4-BE49-F238E27FC236}">
                  <a16:creationId xmlns:a16="http://schemas.microsoft.com/office/drawing/2014/main" xmlns="" id="{23660D68-0FF5-47F6-9191-9390D3BF9F6A}"/>
                </a:ext>
              </a:extLst>
            </p:cNvPr>
            <p:cNvSpPr/>
            <p:nvPr/>
          </p:nvSpPr>
          <p:spPr>
            <a:xfrm>
              <a:off x="-1353398" y="729409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51" name="Speech Bubble: Rectangle with Corners Rounded 50">
              <a:extLst>
                <a:ext uri="{FF2B5EF4-FFF2-40B4-BE49-F238E27FC236}">
                  <a16:creationId xmlns:a16="http://schemas.microsoft.com/office/drawing/2014/main" xmlns="" id="{922FA4AC-82A6-4A5E-B2D1-C47FA68383C5}"/>
                </a:ext>
              </a:extLst>
            </p:cNvPr>
            <p:cNvSpPr/>
            <p:nvPr/>
          </p:nvSpPr>
          <p:spPr>
            <a:xfrm>
              <a:off x="-1586485" y="32442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52" name="Speech Bubble: Rectangle with Corners Rounded 51">
              <a:extLst>
                <a:ext uri="{FF2B5EF4-FFF2-40B4-BE49-F238E27FC236}">
                  <a16:creationId xmlns:a16="http://schemas.microsoft.com/office/drawing/2014/main" xmlns="" id="{73F3FB09-BE83-4A15-9514-0C6F91D463EA}"/>
                </a:ext>
              </a:extLst>
            </p:cNvPr>
            <p:cNvSpPr/>
            <p:nvPr/>
          </p:nvSpPr>
          <p:spPr>
            <a:xfrm>
              <a:off x="-1910487" y="-35896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53" name="Speech Bubble: Rectangle with Corners Rounded 52">
              <a:extLst>
                <a:ext uri="{FF2B5EF4-FFF2-40B4-BE49-F238E27FC236}">
                  <a16:creationId xmlns:a16="http://schemas.microsoft.com/office/drawing/2014/main" xmlns="" id="{4B4119C9-11CB-49E4-89E1-219B82956887}"/>
                </a:ext>
              </a:extLst>
            </p:cNvPr>
            <p:cNvSpPr/>
            <p:nvPr/>
          </p:nvSpPr>
          <p:spPr>
            <a:xfrm>
              <a:off x="-2139406" y="-41406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0456097F-9C57-4012-A4E2-B40145702C66}"/>
              </a:ext>
            </a:extLst>
          </p:cNvPr>
          <p:cNvGrpSpPr/>
          <p:nvPr/>
        </p:nvGrpSpPr>
        <p:grpSpPr>
          <a:xfrm>
            <a:off x="-845236" y="3059952"/>
            <a:ext cx="1939987" cy="1812477"/>
            <a:chOff x="-2139406" y="-414068"/>
            <a:chExt cx="1939987" cy="1812477"/>
          </a:xfrm>
        </p:grpSpPr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xmlns="" id="{F651A97E-2950-48CB-BE54-B6ABA1DC7DA2}"/>
                </a:ext>
              </a:extLst>
            </p:cNvPr>
            <p:cNvSpPr/>
            <p:nvPr/>
          </p:nvSpPr>
          <p:spPr>
            <a:xfrm>
              <a:off x="-1353398" y="729409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xmlns="" id="{78021782-AE5A-4D8E-A989-EC54ED743F1F}"/>
                </a:ext>
              </a:extLst>
            </p:cNvPr>
            <p:cNvSpPr/>
            <p:nvPr/>
          </p:nvSpPr>
          <p:spPr>
            <a:xfrm>
              <a:off x="-1586485" y="32442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57" name="Speech Bubble: Rectangle with Corners Rounded 56">
              <a:extLst>
                <a:ext uri="{FF2B5EF4-FFF2-40B4-BE49-F238E27FC236}">
                  <a16:creationId xmlns:a16="http://schemas.microsoft.com/office/drawing/2014/main" xmlns="" id="{1D376291-2ACE-436F-BC6E-FE366C6B05FF}"/>
                </a:ext>
              </a:extLst>
            </p:cNvPr>
            <p:cNvSpPr/>
            <p:nvPr/>
          </p:nvSpPr>
          <p:spPr>
            <a:xfrm>
              <a:off x="-1910487" y="-35896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58" name="Speech Bubble: Rectangle with Corners Rounded 57">
              <a:extLst>
                <a:ext uri="{FF2B5EF4-FFF2-40B4-BE49-F238E27FC236}">
                  <a16:creationId xmlns:a16="http://schemas.microsoft.com/office/drawing/2014/main" xmlns="" id="{FA6BB015-182F-43E0-BD6E-BE96162B08CC}"/>
                </a:ext>
              </a:extLst>
            </p:cNvPr>
            <p:cNvSpPr/>
            <p:nvPr/>
          </p:nvSpPr>
          <p:spPr>
            <a:xfrm>
              <a:off x="-2139406" y="-41406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B36B5087-23C5-49C3-B891-E8997D7D2045}"/>
              </a:ext>
            </a:extLst>
          </p:cNvPr>
          <p:cNvGrpSpPr/>
          <p:nvPr/>
        </p:nvGrpSpPr>
        <p:grpSpPr>
          <a:xfrm>
            <a:off x="-463879" y="5304113"/>
            <a:ext cx="1939987" cy="1812477"/>
            <a:chOff x="-2139406" y="-414068"/>
            <a:chExt cx="1939987" cy="1812477"/>
          </a:xfrm>
        </p:grpSpPr>
        <p:sp>
          <p:nvSpPr>
            <p:cNvPr id="60" name="Speech Bubble: Rectangle with Corners Rounded 59">
              <a:extLst>
                <a:ext uri="{FF2B5EF4-FFF2-40B4-BE49-F238E27FC236}">
                  <a16:creationId xmlns:a16="http://schemas.microsoft.com/office/drawing/2014/main" xmlns="" id="{FE254A89-C58B-4E74-A5E1-1B49E422CB0E}"/>
                </a:ext>
              </a:extLst>
            </p:cNvPr>
            <p:cNvSpPr/>
            <p:nvPr/>
          </p:nvSpPr>
          <p:spPr>
            <a:xfrm>
              <a:off x="-1353398" y="729409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61" name="Speech Bubble: Rectangle with Corners Rounded 60">
              <a:extLst>
                <a:ext uri="{FF2B5EF4-FFF2-40B4-BE49-F238E27FC236}">
                  <a16:creationId xmlns:a16="http://schemas.microsoft.com/office/drawing/2014/main" xmlns="" id="{DB3A4CC3-4770-47BD-9809-019B9D52B130}"/>
                </a:ext>
              </a:extLst>
            </p:cNvPr>
            <p:cNvSpPr/>
            <p:nvPr/>
          </p:nvSpPr>
          <p:spPr>
            <a:xfrm>
              <a:off x="-1586485" y="32442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xmlns="" id="{69BB1A3E-1318-416A-B531-915FE0EE3069}"/>
                </a:ext>
              </a:extLst>
            </p:cNvPr>
            <p:cNvSpPr/>
            <p:nvPr/>
          </p:nvSpPr>
          <p:spPr>
            <a:xfrm>
              <a:off x="-1910487" y="-35896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63" name="Speech Bubble: Rectangle with Corners Rounded 62">
              <a:extLst>
                <a:ext uri="{FF2B5EF4-FFF2-40B4-BE49-F238E27FC236}">
                  <a16:creationId xmlns:a16="http://schemas.microsoft.com/office/drawing/2014/main" xmlns="" id="{8BE4AC4B-7AFB-4A44-B5DB-11D3D0FA8304}"/>
                </a:ext>
              </a:extLst>
            </p:cNvPr>
            <p:cNvSpPr/>
            <p:nvPr/>
          </p:nvSpPr>
          <p:spPr>
            <a:xfrm>
              <a:off x="-2139406" y="-41406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9574F5E8-9733-4CAD-895E-1508E27AB8F4}"/>
              </a:ext>
            </a:extLst>
          </p:cNvPr>
          <p:cNvGrpSpPr/>
          <p:nvPr/>
        </p:nvGrpSpPr>
        <p:grpSpPr>
          <a:xfrm>
            <a:off x="-636623" y="1286538"/>
            <a:ext cx="1939987" cy="1812477"/>
            <a:chOff x="-2139406" y="-414068"/>
            <a:chExt cx="1939987" cy="1812477"/>
          </a:xfrm>
        </p:grpSpPr>
        <p:sp>
          <p:nvSpPr>
            <p:cNvPr id="65" name="Speech Bubble: Rectangle with Corners Rounded 64">
              <a:extLst>
                <a:ext uri="{FF2B5EF4-FFF2-40B4-BE49-F238E27FC236}">
                  <a16:creationId xmlns:a16="http://schemas.microsoft.com/office/drawing/2014/main" xmlns="" id="{465A0FC7-CF2B-4929-B8F6-E55E7DB14E38}"/>
                </a:ext>
              </a:extLst>
            </p:cNvPr>
            <p:cNvSpPr/>
            <p:nvPr/>
          </p:nvSpPr>
          <p:spPr>
            <a:xfrm>
              <a:off x="-1353398" y="729409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66" name="Speech Bubble: Rectangle with Corners Rounded 65">
              <a:extLst>
                <a:ext uri="{FF2B5EF4-FFF2-40B4-BE49-F238E27FC236}">
                  <a16:creationId xmlns:a16="http://schemas.microsoft.com/office/drawing/2014/main" xmlns="" id="{459F2A32-5ECF-4863-BFF3-58C0AD0A8571}"/>
                </a:ext>
              </a:extLst>
            </p:cNvPr>
            <p:cNvSpPr/>
            <p:nvPr/>
          </p:nvSpPr>
          <p:spPr>
            <a:xfrm>
              <a:off x="-1586485" y="32442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67" name="Speech Bubble: Rectangle with Corners Rounded 66">
              <a:extLst>
                <a:ext uri="{FF2B5EF4-FFF2-40B4-BE49-F238E27FC236}">
                  <a16:creationId xmlns:a16="http://schemas.microsoft.com/office/drawing/2014/main" xmlns="" id="{4E924ED5-3826-4989-B1FB-A6940142055A}"/>
                </a:ext>
              </a:extLst>
            </p:cNvPr>
            <p:cNvSpPr/>
            <p:nvPr/>
          </p:nvSpPr>
          <p:spPr>
            <a:xfrm>
              <a:off x="-1910487" y="-35896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68" name="Speech Bubble: Rectangle with Corners Rounded 67">
              <a:extLst>
                <a:ext uri="{FF2B5EF4-FFF2-40B4-BE49-F238E27FC236}">
                  <a16:creationId xmlns:a16="http://schemas.microsoft.com/office/drawing/2014/main" xmlns="" id="{2F6D3681-816C-4E83-AC3D-A4E7937C144B}"/>
                </a:ext>
              </a:extLst>
            </p:cNvPr>
            <p:cNvSpPr/>
            <p:nvPr/>
          </p:nvSpPr>
          <p:spPr>
            <a:xfrm>
              <a:off x="-2139406" y="-41406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B97E459-8852-43B3-BF80-59A8D2819796}"/>
              </a:ext>
            </a:extLst>
          </p:cNvPr>
          <p:cNvGrpSpPr/>
          <p:nvPr/>
        </p:nvGrpSpPr>
        <p:grpSpPr>
          <a:xfrm>
            <a:off x="-713053" y="-103716"/>
            <a:ext cx="1939987" cy="1812477"/>
            <a:chOff x="-2139406" y="-414068"/>
            <a:chExt cx="1939987" cy="1812477"/>
          </a:xfrm>
        </p:grpSpPr>
        <p:sp>
          <p:nvSpPr>
            <p:cNvPr id="70" name="Speech Bubble: Rectangle with Corners Rounded 69">
              <a:extLst>
                <a:ext uri="{FF2B5EF4-FFF2-40B4-BE49-F238E27FC236}">
                  <a16:creationId xmlns:a16="http://schemas.microsoft.com/office/drawing/2014/main" xmlns="" id="{38745B94-012E-439B-AA64-0D1A012FBD97}"/>
                </a:ext>
              </a:extLst>
            </p:cNvPr>
            <p:cNvSpPr/>
            <p:nvPr/>
          </p:nvSpPr>
          <p:spPr>
            <a:xfrm>
              <a:off x="-1353398" y="729409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71" name="Speech Bubble: Rectangle with Corners Rounded 70">
              <a:extLst>
                <a:ext uri="{FF2B5EF4-FFF2-40B4-BE49-F238E27FC236}">
                  <a16:creationId xmlns:a16="http://schemas.microsoft.com/office/drawing/2014/main" xmlns="" id="{6F47A480-9E4B-4151-956B-97E3410B68E0}"/>
                </a:ext>
              </a:extLst>
            </p:cNvPr>
            <p:cNvSpPr/>
            <p:nvPr/>
          </p:nvSpPr>
          <p:spPr>
            <a:xfrm>
              <a:off x="-1586485" y="32442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72" name="Speech Bubble: Rectangle with Corners Rounded 71">
              <a:extLst>
                <a:ext uri="{FF2B5EF4-FFF2-40B4-BE49-F238E27FC236}">
                  <a16:creationId xmlns:a16="http://schemas.microsoft.com/office/drawing/2014/main" xmlns="" id="{B7AC15DB-7B53-4CE4-BF9D-349968B1EF0B}"/>
                </a:ext>
              </a:extLst>
            </p:cNvPr>
            <p:cNvSpPr/>
            <p:nvPr/>
          </p:nvSpPr>
          <p:spPr>
            <a:xfrm>
              <a:off x="-1910487" y="-35896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73" name="Speech Bubble: Rectangle with Corners Rounded 72">
              <a:extLst>
                <a:ext uri="{FF2B5EF4-FFF2-40B4-BE49-F238E27FC236}">
                  <a16:creationId xmlns:a16="http://schemas.microsoft.com/office/drawing/2014/main" xmlns="" id="{45A51FFE-7BB0-4394-80ED-149B169F8309}"/>
                </a:ext>
              </a:extLst>
            </p:cNvPr>
            <p:cNvSpPr/>
            <p:nvPr/>
          </p:nvSpPr>
          <p:spPr>
            <a:xfrm>
              <a:off x="-2139406" y="-41406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</p:grpSp>
      <p:pic>
        <p:nvPicPr>
          <p:cNvPr id="1026" name="Picture 2" descr="Image result for matrix of dots">
            <a:extLst>
              <a:ext uri="{FF2B5EF4-FFF2-40B4-BE49-F238E27FC236}">
                <a16:creationId xmlns:a16="http://schemas.microsoft.com/office/drawing/2014/main" xmlns="" id="{BAA45421-A170-46C3-B542-7C09A9B13C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710"/>
          <a:stretch/>
        </p:blipFill>
        <p:spPr bwMode="auto">
          <a:xfrm rot="5400000">
            <a:off x="9380290" y="3634265"/>
            <a:ext cx="1650234" cy="146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2DD853F-1446-4127-B4C1-441252C8CB11}"/>
              </a:ext>
            </a:extLst>
          </p:cNvPr>
          <p:cNvGrpSpPr/>
          <p:nvPr/>
        </p:nvGrpSpPr>
        <p:grpSpPr>
          <a:xfrm>
            <a:off x="3371603" y="1996334"/>
            <a:ext cx="7195926" cy="3671616"/>
            <a:chOff x="3371603" y="1996334"/>
            <a:chExt cx="7195926" cy="3671616"/>
          </a:xfrm>
          <a:solidFill>
            <a:srgbClr val="0000FF"/>
          </a:solidFill>
        </p:grpSpPr>
        <p:sp>
          <p:nvSpPr>
            <p:cNvPr id="19" name="Arrow: Curved Right 18">
              <a:extLst>
                <a:ext uri="{FF2B5EF4-FFF2-40B4-BE49-F238E27FC236}">
                  <a16:creationId xmlns:a16="http://schemas.microsoft.com/office/drawing/2014/main" xmlns="" id="{56203FC1-BF0D-4098-BA22-549FACCD2398}"/>
                </a:ext>
              </a:extLst>
            </p:cNvPr>
            <p:cNvSpPr/>
            <p:nvPr/>
          </p:nvSpPr>
          <p:spPr>
            <a:xfrm rot="4789439" flipV="1">
              <a:off x="4151235" y="1216702"/>
              <a:ext cx="727672" cy="2286935"/>
            </a:xfrm>
            <a:prstGeom prst="curvedRightArrow">
              <a:avLst>
                <a:gd name="adj1" fmla="val 50473"/>
                <a:gd name="adj2" fmla="val 125274"/>
                <a:gd name="adj3" fmla="val 41187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Arrow: Curved Right 23">
              <a:extLst>
                <a:ext uri="{FF2B5EF4-FFF2-40B4-BE49-F238E27FC236}">
                  <a16:creationId xmlns:a16="http://schemas.microsoft.com/office/drawing/2014/main" xmlns="" id="{182F81EA-F28E-450C-BC11-7036D443EACB}"/>
                </a:ext>
              </a:extLst>
            </p:cNvPr>
            <p:cNvSpPr/>
            <p:nvPr/>
          </p:nvSpPr>
          <p:spPr>
            <a:xfrm rot="6725273" flipV="1">
              <a:off x="9060226" y="2353613"/>
              <a:ext cx="727672" cy="2286935"/>
            </a:xfrm>
            <a:prstGeom prst="curvedRightArrow">
              <a:avLst>
                <a:gd name="adj1" fmla="val 50000"/>
                <a:gd name="adj2" fmla="val 114249"/>
                <a:gd name="adj3" fmla="val 25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Arrow: Curved Right 26">
              <a:extLst>
                <a:ext uri="{FF2B5EF4-FFF2-40B4-BE49-F238E27FC236}">
                  <a16:creationId xmlns:a16="http://schemas.microsoft.com/office/drawing/2014/main" xmlns="" id="{95BD2A2D-9CB9-4101-A872-77E6319DBE85}"/>
                </a:ext>
              </a:extLst>
            </p:cNvPr>
            <p:cNvSpPr/>
            <p:nvPr/>
          </p:nvSpPr>
          <p:spPr>
            <a:xfrm rot="6725273" flipV="1">
              <a:off x="6972640" y="1927343"/>
              <a:ext cx="727672" cy="1689755"/>
            </a:xfrm>
            <a:prstGeom prst="curvedRightArrow">
              <a:avLst>
                <a:gd name="adj1" fmla="val 50000"/>
                <a:gd name="adj2" fmla="val 98586"/>
                <a:gd name="adj3" fmla="val 25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Arrow: Curved Right 29">
              <a:extLst>
                <a:ext uri="{FF2B5EF4-FFF2-40B4-BE49-F238E27FC236}">
                  <a16:creationId xmlns:a16="http://schemas.microsoft.com/office/drawing/2014/main" xmlns="" id="{710452F2-11EC-4EBE-89D2-77CC489B1F1F}"/>
                </a:ext>
              </a:extLst>
            </p:cNvPr>
            <p:cNvSpPr/>
            <p:nvPr/>
          </p:nvSpPr>
          <p:spPr>
            <a:xfrm rot="3428678">
              <a:off x="6398091" y="3019798"/>
              <a:ext cx="727672" cy="1669190"/>
            </a:xfrm>
            <a:prstGeom prst="curvedRightArrow">
              <a:avLst>
                <a:gd name="adj1" fmla="val 50000"/>
                <a:gd name="adj2" fmla="val 110084"/>
                <a:gd name="adj3" fmla="val 25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Arrow: Curved Right 30">
              <a:extLst>
                <a:ext uri="{FF2B5EF4-FFF2-40B4-BE49-F238E27FC236}">
                  <a16:creationId xmlns:a16="http://schemas.microsoft.com/office/drawing/2014/main" xmlns="" id="{B5C7A309-D027-4173-BB01-193B49636E95}"/>
                </a:ext>
              </a:extLst>
            </p:cNvPr>
            <p:cNvSpPr/>
            <p:nvPr/>
          </p:nvSpPr>
          <p:spPr>
            <a:xfrm rot="15769625">
              <a:off x="8022056" y="3512115"/>
              <a:ext cx="727672" cy="3583997"/>
            </a:xfrm>
            <a:prstGeom prst="curvedRightArrow">
              <a:avLst>
                <a:gd name="adj1" fmla="val 50000"/>
                <a:gd name="adj2" fmla="val 127906"/>
                <a:gd name="adj3" fmla="val 25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Arrow: Curved Right 31">
              <a:extLst>
                <a:ext uri="{FF2B5EF4-FFF2-40B4-BE49-F238E27FC236}">
                  <a16:creationId xmlns:a16="http://schemas.microsoft.com/office/drawing/2014/main" xmlns="" id="{7F286C2E-2317-4E09-937B-441861A4893A}"/>
                </a:ext>
              </a:extLst>
            </p:cNvPr>
            <p:cNvSpPr/>
            <p:nvPr/>
          </p:nvSpPr>
          <p:spPr>
            <a:xfrm rot="15769625" flipH="1" flipV="1">
              <a:off x="7594527" y="2708481"/>
              <a:ext cx="727672" cy="3583997"/>
            </a:xfrm>
            <a:prstGeom prst="curvedRightArrow">
              <a:avLst>
                <a:gd name="adj1" fmla="val 50000"/>
                <a:gd name="adj2" fmla="val 113167"/>
                <a:gd name="adj3" fmla="val 25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7827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D0EC09-320C-4CCB-8D91-0BDE4040EA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95" y="0"/>
            <a:ext cx="12070081" cy="6858000"/>
          </a:xfrm>
          <a:prstGeom prst="rect">
            <a:avLst/>
          </a:prstGeom>
        </p:spPr>
      </p:pic>
      <p:pic>
        <p:nvPicPr>
          <p:cNvPr id="3" name="IoT Architecture 6.pdf" descr="IoT Architecture 6.pdf">
            <a:extLst>
              <a:ext uri="{FF2B5EF4-FFF2-40B4-BE49-F238E27FC236}">
                <a16:creationId xmlns:a16="http://schemas.microsoft.com/office/drawing/2014/main" xmlns="" id="{37006DA1-EED4-4375-AA08-DC002A99B5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0356" y="3356992"/>
            <a:ext cx="1728192" cy="201622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Uh-oh, database can't scale state changes">
            <a:extLst>
              <a:ext uri="{FF2B5EF4-FFF2-40B4-BE49-F238E27FC236}">
                <a16:creationId xmlns:a16="http://schemas.microsoft.com/office/drawing/2014/main" xmlns="" id="{EADE4876-91CD-4D63-AE8B-2178C45E41D8}"/>
              </a:ext>
            </a:extLst>
          </p:cNvPr>
          <p:cNvSpPr txBox="1">
            <a:spLocks/>
          </p:cNvSpPr>
          <p:nvPr/>
        </p:nvSpPr>
        <p:spPr>
          <a:xfrm>
            <a:off x="3899756" y="711224"/>
            <a:ext cx="8334926" cy="153828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3200" b="1" kern="800" spc="-35">
                <a:solidFill>
                  <a:srgbClr val="000000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0" spc="-53" dirty="0"/>
              <a:t>Database can't scale state changes</a:t>
            </a:r>
          </a:p>
        </p:txBody>
      </p:sp>
      <p:pic>
        <p:nvPicPr>
          <p:cNvPr id="6" name="IoT Architecture 7.pdf" descr="IoT Architecture 7.pdf">
            <a:extLst>
              <a:ext uri="{FF2B5EF4-FFF2-40B4-BE49-F238E27FC236}">
                <a16:creationId xmlns:a16="http://schemas.microsoft.com/office/drawing/2014/main" xmlns="" id="{E455C866-D34C-40D2-84A3-96C04B46CD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191" y="3284984"/>
            <a:ext cx="1980220" cy="129614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Uh-oh, database can't scale state changes">
            <a:extLst>
              <a:ext uri="{FF2B5EF4-FFF2-40B4-BE49-F238E27FC236}">
                <a16:creationId xmlns:a16="http://schemas.microsoft.com/office/drawing/2014/main" xmlns="" id="{EDE17E24-4A60-41C0-8787-AE992CA4F007}"/>
              </a:ext>
            </a:extLst>
          </p:cNvPr>
          <p:cNvSpPr txBox="1">
            <a:spLocks/>
          </p:cNvSpPr>
          <p:nvPr/>
        </p:nvSpPr>
        <p:spPr>
          <a:xfrm>
            <a:off x="3899756" y="1278644"/>
            <a:ext cx="7794866" cy="153828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3200" b="1" kern="800" spc="-35">
                <a:solidFill>
                  <a:srgbClr val="000000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0" spc="-53" dirty="0"/>
              <a:t>Broker has poor consistency model</a:t>
            </a:r>
          </a:p>
        </p:txBody>
      </p:sp>
      <p:pic>
        <p:nvPicPr>
          <p:cNvPr id="8" name="IoT Architecture 8.pdf" descr="IoT Architecture 8.pdf">
            <a:extLst>
              <a:ext uri="{FF2B5EF4-FFF2-40B4-BE49-F238E27FC236}">
                <a16:creationId xmlns:a16="http://schemas.microsoft.com/office/drawing/2014/main" xmlns="" id="{30C6BFBE-C3E2-4B74-9C2B-DD0EA7F142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872" y="4077072"/>
            <a:ext cx="2052228" cy="136815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Uh-oh, database can't scale state changes">
            <a:extLst>
              <a:ext uri="{FF2B5EF4-FFF2-40B4-BE49-F238E27FC236}">
                <a16:creationId xmlns:a16="http://schemas.microsoft.com/office/drawing/2014/main" xmlns="" id="{08F843A9-06CE-4A3C-8FAB-867CFAC08EC9}"/>
              </a:ext>
            </a:extLst>
          </p:cNvPr>
          <p:cNvSpPr txBox="1">
            <a:spLocks/>
          </p:cNvSpPr>
          <p:nvPr/>
        </p:nvSpPr>
        <p:spPr>
          <a:xfrm>
            <a:off x="3899756" y="4977172"/>
            <a:ext cx="7794866" cy="153828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3200" b="1" kern="800" spc="-35">
                <a:solidFill>
                  <a:srgbClr val="000000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0" spc="-53" dirty="0"/>
              <a:t>App servers scale poorly</a:t>
            </a:r>
          </a:p>
        </p:txBody>
      </p:sp>
      <p:pic>
        <p:nvPicPr>
          <p:cNvPr id="10" name="IoT Architecture 9.pdf" descr="IoT Architecture 9.pdf">
            <a:extLst>
              <a:ext uri="{FF2B5EF4-FFF2-40B4-BE49-F238E27FC236}">
                <a16:creationId xmlns:a16="http://schemas.microsoft.com/office/drawing/2014/main" xmlns="" id="{A08B0E3E-9A65-448F-91C3-81BF8F2726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7628" y="1664804"/>
            <a:ext cx="504056" cy="36004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Uh-oh, database can't scale state changes">
            <a:extLst>
              <a:ext uri="{FF2B5EF4-FFF2-40B4-BE49-F238E27FC236}">
                <a16:creationId xmlns:a16="http://schemas.microsoft.com/office/drawing/2014/main" xmlns="" id="{1D26494A-223B-4F29-B8A7-0EF759E99956}"/>
              </a:ext>
            </a:extLst>
          </p:cNvPr>
          <p:cNvSpPr txBox="1">
            <a:spLocks/>
          </p:cNvSpPr>
          <p:nvPr/>
        </p:nvSpPr>
        <p:spPr>
          <a:xfrm>
            <a:off x="3899756" y="5527116"/>
            <a:ext cx="7794866" cy="153828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3200" b="1" kern="800" spc="-35">
                <a:solidFill>
                  <a:srgbClr val="000000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0" spc="-53" dirty="0"/>
              <a:t>Networks are unreliable</a:t>
            </a:r>
          </a:p>
        </p:txBody>
      </p:sp>
    </p:spTree>
    <p:extLst>
      <p:ext uri="{BB962C8B-B14F-4D97-AF65-F5344CB8AC3E}">
        <p14:creationId xmlns:p14="http://schemas.microsoft.com/office/powerpoint/2010/main" val="2704047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1" name="Edge Gateway Architecture.pdf" descr="Edge Gateway Architecture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3652" y="999492"/>
            <a:ext cx="10596500" cy="2429508"/>
          </a:xfrm>
          <a:prstGeom prst="rect">
            <a:avLst/>
          </a:prstGeom>
          <a:ln w="12700">
            <a:miter lim="400000"/>
          </a:ln>
        </p:spPr>
      </p:pic>
      <p:sp>
        <p:nvSpPr>
          <p:cNvPr id="2912" name="Try to run the cloud as-is on an edge gateway?"/>
          <p:cNvSpPr txBox="1">
            <a:spLocks noGrp="1"/>
          </p:cNvSpPr>
          <p:nvPr>
            <p:ph type="title" idx="4294967295"/>
          </p:nvPr>
        </p:nvSpPr>
        <p:spPr>
          <a:xfrm>
            <a:off x="3513028" y="88751"/>
            <a:ext cx="6870079" cy="153987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spc="-35"/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0" spc="-53" dirty="0">
                <a:latin typeface="Helvetica"/>
              </a:rPr>
              <a:t>Maybe use </a:t>
            </a:r>
            <a:r>
              <a:rPr sz="3600" b="0" spc="-53" dirty="0">
                <a:latin typeface="Helvetica"/>
              </a:rPr>
              <a:t>an </a:t>
            </a:r>
            <a:r>
              <a:rPr lang="en-US" sz="3600" b="0" spc="-53" dirty="0">
                <a:latin typeface="Helvetica"/>
              </a:rPr>
              <a:t>"</a:t>
            </a:r>
            <a:r>
              <a:rPr sz="3600" b="0" spc="-53" dirty="0">
                <a:latin typeface="Helvetica"/>
              </a:rPr>
              <a:t>edge </a:t>
            </a:r>
            <a:r>
              <a:rPr lang="en-US" sz="3600" b="0" spc="-53" dirty="0">
                <a:latin typeface="Helvetica"/>
              </a:rPr>
              <a:t>cloud”</a:t>
            </a:r>
            <a:r>
              <a:rPr sz="3600" b="0" spc="-53" dirty="0">
                <a:latin typeface="Helvetica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49EA55-B1D4-4951-9C71-99D091C38F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995" y="152400"/>
            <a:ext cx="2736661" cy="6858000"/>
          </a:xfrm>
          <a:prstGeom prst="rect">
            <a:avLst/>
          </a:prstGeom>
        </p:spPr>
      </p:pic>
      <p:pic>
        <p:nvPicPr>
          <p:cNvPr id="8" name="Edge Gateway Architecture.pdf" descr="Edge Gateway Architecture.pdf">
            <a:extLst>
              <a:ext uri="{FF2B5EF4-FFF2-40B4-BE49-F238E27FC236}">
                <a16:creationId xmlns:a16="http://schemas.microsoft.com/office/drawing/2014/main" xmlns="" id="{9AB20F0A-D983-4070-9977-9BFEDFFD50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3652" y="3429000"/>
            <a:ext cx="10596500" cy="242950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Beating around…">
            <a:extLst>
              <a:ext uri="{FF2B5EF4-FFF2-40B4-BE49-F238E27FC236}">
                <a16:creationId xmlns:a16="http://schemas.microsoft.com/office/drawing/2014/main" xmlns="" id="{7E9ADDB0-3D45-40CB-B531-E9B731304EFC}"/>
              </a:ext>
            </a:extLst>
          </p:cNvPr>
          <p:cNvSpPr txBox="1">
            <a:spLocks/>
          </p:cNvSpPr>
          <p:nvPr/>
        </p:nvSpPr>
        <p:spPr>
          <a:xfrm>
            <a:off x="1667508" y="2132856"/>
            <a:ext cx="10285051" cy="308804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4800" b="1" kern="800" spc="-53">
                <a:solidFill>
                  <a:srgbClr val="000000"/>
                </a:solidFill>
                <a:latin typeface="Helvetica"/>
                <a:ea typeface="+mj-ea"/>
                <a:cs typeface="Helvetica"/>
              </a:defRPr>
            </a:lvl1pPr>
          </a:lstStyle>
          <a:p>
            <a:pPr>
              <a:defRPr sz="3200" spc="-35"/>
            </a:pPr>
            <a:r>
              <a:rPr lang="en-US" sz="3200" b="0" spc="-35" dirty="0"/>
              <a:t>One big problem becomes many new problems</a:t>
            </a:r>
          </a:p>
        </p:txBody>
      </p:sp>
    </p:spTree>
    <p:extLst>
      <p:ext uri="{BB962C8B-B14F-4D97-AF65-F5344CB8AC3E}">
        <p14:creationId xmlns:p14="http://schemas.microsoft.com/office/powerpoint/2010/main" val="673666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dataflow pipeline">
            <a:extLst>
              <a:ext uri="{FF2B5EF4-FFF2-40B4-BE49-F238E27FC236}">
                <a16:creationId xmlns:a16="http://schemas.microsoft.com/office/drawing/2014/main" xmlns="" id="{4CEDC953-156E-4256-BED3-CDB4F6E69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12192000" cy="600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749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923E013A-82B9-4730-A1E3-D2A9EA74FD69}"/>
              </a:ext>
            </a:extLst>
          </p:cNvPr>
          <p:cNvGrpSpPr/>
          <p:nvPr/>
        </p:nvGrpSpPr>
        <p:grpSpPr>
          <a:xfrm>
            <a:off x="83332" y="891007"/>
            <a:ext cx="4644516" cy="5220290"/>
            <a:chOff x="83332" y="332946"/>
            <a:chExt cx="4644516" cy="5220290"/>
          </a:xfrm>
        </p:grpSpPr>
        <p:pic>
          <p:nvPicPr>
            <p:cNvPr id="2" name="Picture 4" descr="Image result for model data">
              <a:extLst>
                <a:ext uri="{FF2B5EF4-FFF2-40B4-BE49-F238E27FC236}">
                  <a16:creationId xmlns:a16="http://schemas.microsoft.com/office/drawing/2014/main" xmlns="" id="{2F28BEA1-4A7A-4718-B2DF-CDF05DC442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32" y="880991"/>
              <a:ext cx="4644516" cy="4672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E711969A-38EF-4B4A-9F14-07C4DC1FDE19}"/>
                </a:ext>
              </a:extLst>
            </p:cNvPr>
            <p:cNvSpPr txBox="1"/>
            <p:nvPr/>
          </p:nvSpPr>
          <p:spPr>
            <a:xfrm>
              <a:off x="2072214" y="332946"/>
              <a:ext cx="12554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tx1">
                      <a:lumMod val="75000"/>
                    </a:schemeClr>
                  </a:solidFill>
                </a:rPr>
                <a:t>Either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98DF031-38F0-4C09-A520-B99C5102ACD1}"/>
              </a:ext>
            </a:extLst>
          </p:cNvPr>
          <p:cNvGrpSpPr/>
          <p:nvPr/>
        </p:nvGrpSpPr>
        <p:grpSpPr>
          <a:xfrm>
            <a:off x="5202069" y="983136"/>
            <a:ext cx="6685866" cy="5254176"/>
            <a:chOff x="5202069" y="425075"/>
            <a:chExt cx="6685866" cy="525417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F409B870-358B-4758-868B-79832932863F}"/>
                </a:ext>
              </a:extLst>
            </p:cNvPr>
            <p:cNvSpPr txBox="1"/>
            <p:nvPr/>
          </p:nvSpPr>
          <p:spPr>
            <a:xfrm>
              <a:off x="7059740" y="440668"/>
              <a:ext cx="364394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tx1">
                      <a:lumMod val="75000"/>
                    </a:schemeClr>
                  </a:solidFill>
                </a:rPr>
                <a:t>Let the data build the </a:t>
              </a:r>
              <a:br>
                <a:rPr lang="en-US" sz="2800" dirty="0">
                  <a:solidFill>
                    <a:schemeClr val="tx1">
                      <a:lumMod val="75000"/>
                    </a:schemeClr>
                  </a:solidFill>
                </a:rPr>
              </a:br>
              <a:r>
                <a:rPr lang="en-US" sz="2800" dirty="0">
                  <a:solidFill>
                    <a:schemeClr val="tx1">
                      <a:lumMod val="75000"/>
                    </a:schemeClr>
                  </a:solidFill>
                </a:rPr>
                <a:t>model - at the edge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EC1DA089-DDD9-4D25-B6CC-255328ED7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8048" y="2305558"/>
              <a:ext cx="5103466" cy="2250347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8A389EA0-E9F7-4E06-8D50-FAC1237E64AF}"/>
                </a:ext>
              </a:extLst>
            </p:cNvPr>
            <p:cNvSpPr txBox="1"/>
            <p:nvPr/>
          </p:nvSpPr>
          <p:spPr>
            <a:xfrm>
              <a:off x="5562165" y="4725144"/>
              <a:ext cx="632577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tx1">
                      <a:lumMod val="75000"/>
                    </a:schemeClr>
                  </a:solidFill>
                </a:rPr>
                <a:t>Use entity relationships from the real </a:t>
              </a:r>
            </a:p>
            <a:p>
              <a:pPr algn="ctr"/>
              <a:r>
                <a:rPr lang="en-US" sz="2800" dirty="0">
                  <a:solidFill>
                    <a:schemeClr val="tx1">
                      <a:lumMod val="75000"/>
                    </a:schemeClr>
                  </a:solidFill>
                </a:rPr>
                <a:t>world to continuously analyze / learn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1E897C90-C996-4D57-B841-8B76C2FEF20F}"/>
                </a:ext>
              </a:extLst>
            </p:cNvPr>
            <p:cNvSpPr txBox="1"/>
            <p:nvPr/>
          </p:nvSpPr>
          <p:spPr>
            <a:xfrm>
              <a:off x="5202069" y="425075"/>
              <a:ext cx="5485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i="1" dirty="0">
                  <a:solidFill>
                    <a:srgbClr val="000000"/>
                  </a:solidFill>
                </a:rPr>
                <a:t>or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E0FB523-384C-42A7-85B0-A3CD16BEEAB7}"/>
              </a:ext>
            </a:extLst>
          </p:cNvPr>
          <p:cNvSpPr txBox="1">
            <a:spLocks/>
          </p:cNvSpPr>
          <p:nvPr/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4800" b="1" kern="800" spc="-53">
                <a:solidFill>
                  <a:srgbClr val="000000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4000" dirty="0"/>
              <a:t>Modeling</a:t>
            </a:r>
          </a:p>
        </p:txBody>
      </p:sp>
    </p:spTree>
    <p:extLst>
      <p:ext uri="{BB962C8B-B14F-4D97-AF65-F5344CB8AC3E}">
        <p14:creationId xmlns:p14="http://schemas.microsoft.com/office/powerpoint/2010/main" val="4239229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747A7D88-D759-4FD6-9914-BFA997D25B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873" y="-8620"/>
            <a:ext cx="8369807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B9FD399-4527-45BA-B36F-44552F39DDB5}"/>
              </a:ext>
            </a:extLst>
          </p:cNvPr>
          <p:cNvGrpSpPr/>
          <p:nvPr/>
        </p:nvGrpSpPr>
        <p:grpSpPr>
          <a:xfrm>
            <a:off x="3877095" y="1447053"/>
            <a:ext cx="6442430" cy="3811775"/>
            <a:chOff x="3877095" y="1447053"/>
            <a:chExt cx="6442430" cy="3811775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xmlns="" id="{1DAB855E-6324-4B6D-AFF0-59234C085310}"/>
                </a:ext>
              </a:extLst>
            </p:cNvPr>
            <p:cNvSpPr/>
            <p:nvPr/>
          </p:nvSpPr>
          <p:spPr>
            <a:xfrm>
              <a:off x="3877095" y="1447053"/>
              <a:ext cx="6442430" cy="3811775"/>
            </a:xfrm>
            <a:prstGeom prst="roundRect">
              <a:avLst>
                <a:gd name="adj" fmla="val 9670"/>
              </a:avLst>
            </a:prstGeom>
            <a:solidFill>
              <a:srgbClr val="CFCFE4">
                <a:alpha val="58039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AA21547D-3773-4CDD-B6F5-DACF3D998246}"/>
                </a:ext>
              </a:extLst>
            </p:cNvPr>
            <p:cNvSpPr txBox="1"/>
            <p:nvPr/>
          </p:nvSpPr>
          <p:spPr>
            <a:xfrm>
              <a:off x="4150744" y="4722271"/>
              <a:ext cx="59891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75000"/>
                    </a:schemeClr>
                  </a:solidFill>
                </a:rPr>
                <a:t>Edge	 	  Fog		   Cloud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92CAD70A-A8E2-4309-A61F-D2494272B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6" y="1252474"/>
            <a:ext cx="3886684" cy="4371043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83637D93-EDCB-4013-8AC9-E5B81384910C}"/>
              </a:ext>
            </a:extLst>
          </p:cNvPr>
          <p:cNvGrpSpPr/>
          <p:nvPr/>
        </p:nvGrpSpPr>
        <p:grpSpPr>
          <a:xfrm>
            <a:off x="659396" y="1435410"/>
            <a:ext cx="243463" cy="841462"/>
            <a:chOff x="1754187" y="2016289"/>
            <a:chExt cx="243463" cy="841462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0B273B16-1EDD-44DD-8F5D-541A7B6E07E0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xmlns="" id="{289DEB6A-9330-4717-9D55-1FA25941B0FF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xmlns="" id="{8187949E-E975-48F2-9080-1FD5990184D5}"/>
                </a:ext>
              </a:extLst>
            </p:cNvPr>
            <p:cNvSpPr/>
            <p:nvPr/>
          </p:nvSpPr>
          <p:spPr>
            <a:xfrm>
              <a:off x="1754187" y="2605992"/>
              <a:ext cx="243463" cy="25175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BF5BFC59-C409-404D-8CF3-84BE4149ED69}"/>
              </a:ext>
            </a:extLst>
          </p:cNvPr>
          <p:cNvGrpSpPr/>
          <p:nvPr/>
        </p:nvGrpSpPr>
        <p:grpSpPr>
          <a:xfrm>
            <a:off x="1335187" y="1599453"/>
            <a:ext cx="243463" cy="841462"/>
            <a:chOff x="1754187" y="2016289"/>
            <a:chExt cx="243463" cy="841462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xmlns="" id="{F7E328E4-ED9D-4E76-AC6D-24D232CC9E38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xmlns="" id="{B7DC47AE-0A6C-4657-BF89-95C8227FCDE6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xmlns="" id="{19636C9A-3AD6-40FE-A2A2-F0386989C966}"/>
                </a:ext>
              </a:extLst>
            </p:cNvPr>
            <p:cNvSpPr/>
            <p:nvPr/>
          </p:nvSpPr>
          <p:spPr>
            <a:xfrm>
              <a:off x="1754187" y="2605992"/>
              <a:ext cx="243463" cy="25175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B30C5F77-F4D3-434D-B33B-0B09CFBF0BA7}"/>
              </a:ext>
            </a:extLst>
          </p:cNvPr>
          <p:cNvGrpSpPr/>
          <p:nvPr/>
        </p:nvGrpSpPr>
        <p:grpSpPr>
          <a:xfrm>
            <a:off x="1340024" y="1615430"/>
            <a:ext cx="243463" cy="841462"/>
            <a:chOff x="1754187" y="2016289"/>
            <a:chExt cx="243463" cy="841462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7D2699EE-7446-43E7-8E50-1E28A8CA835B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E1D85610-6D47-40C1-A91D-0D258773C7E5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D91111E3-6D44-4573-864F-253F19E99DFB}"/>
                </a:ext>
              </a:extLst>
            </p:cNvPr>
            <p:cNvSpPr/>
            <p:nvPr/>
          </p:nvSpPr>
          <p:spPr>
            <a:xfrm>
              <a:off x="1754188" y="2599050"/>
              <a:ext cx="238626" cy="258701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B6AC78F-1DF2-49E0-9498-3E4321C3A9F2}"/>
              </a:ext>
            </a:extLst>
          </p:cNvPr>
          <p:cNvGrpSpPr/>
          <p:nvPr/>
        </p:nvGrpSpPr>
        <p:grpSpPr>
          <a:xfrm>
            <a:off x="8339703" y="1762254"/>
            <a:ext cx="3600363" cy="3600363"/>
            <a:chOff x="8339703" y="1762254"/>
            <a:chExt cx="3600363" cy="3600363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FDBFDC74-1E80-4CEC-AA1A-009C22352633}"/>
                </a:ext>
              </a:extLst>
            </p:cNvPr>
            <p:cNvGrpSpPr/>
            <p:nvPr/>
          </p:nvGrpSpPr>
          <p:grpSpPr>
            <a:xfrm>
              <a:off x="8339703" y="1762254"/>
              <a:ext cx="3600363" cy="3600363"/>
              <a:chOff x="14016880" y="2261696"/>
              <a:chExt cx="3600363" cy="3600363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xmlns="" id="{37A49334-9394-412A-9914-ED9301F40EAA}"/>
                  </a:ext>
                </a:extLst>
              </p:cNvPr>
              <p:cNvSpPr/>
              <p:nvPr/>
            </p:nvSpPr>
            <p:spPr>
              <a:xfrm>
                <a:off x="14129982" y="3162614"/>
                <a:ext cx="1698535" cy="16497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xmlns="" id="{63803630-973A-4908-B56A-9C99043FDFED}"/>
                  </a:ext>
                </a:extLst>
              </p:cNvPr>
              <p:cNvSpPr/>
              <p:nvPr/>
            </p:nvSpPr>
            <p:spPr>
              <a:xfrm>
                <a:off x="15779370" y="3139694"/>
                <a:ext cx="1698535" cy="16497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57E684EF-0E50-4EF3-A80F-C9FD20B7F44E}"/>
                  </a:ext>
                </a:extLst>
              </p:cNvPr>
              <p:cNvSpPr/>
              <p:nvPr/>
            </p:nvSpPr>
            <p:spPr>
              <a:xfrm>
                <a:off x="15158548" y="2341872"/>
                <a:ext cx="1858101" cy="16497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xmlns="" id="{853C6BFD-145D-4539-9BB9-40C60D8341C4}"/>
                  </a:ext>
                </a:extLst>
              </p:cNvPr>
              <p:cNvSpPr/>
              <p:nvPr/>
            </p:nvSpPr>
            <p:spPr>
              <a:xfrm>
                <a:off x="15158548" y="3890127"/>
                <a:ext cx="1858101" cy="8993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9" name="Picture 2" descr="Related image">
                <a:extLst>
                  <a:ext uri="{FF2B5EF4-FFF2-40B4-BE49-F238E27FC236}">
                    <a16:creationId xmlns:a16="http://schemas.microsoft.com/office/drawing/2014/main" xmlns="" id="{21CC713A-1698-47F0-B624-E9E467CC28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16880" y="2261696"/>
                <a:ext cx="3600363" cy="3600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6DC7DB9C-158F-4B63-AE40-645766749BF2}"/>
                </a:ext>
              </a:extLst>
            </p:cNvPr>
            <p:cNvGrpSpPr/>
            <p:nvPr/>
          </p:nvGrpSpPr>
          <p:grpSpPr>
            <a:xfrm>
              <a:off x="8920516" y="2999834"/>
              <a:ext cx="2496034" cy="800472"/>
              <a:chOff x="4772888" y="2999834"/>
              <a:chExt cx="2496034" cy="800472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xmlns="" id="{ED9B47E8-F54F-4402-8ECE-ED28AD2BFA74}"/>
                  </a:ext>
                </a:extLst>
              </p:cNvPr>
              <p:cNvSpPr/>
              <p:nvPr/>
            </p:nvSpPr>
            <p:spPr>
              <a:xfrm>
                <a:off x="4772888" y="2999834"/>
                <a:ext cx="705198" cy="648072"/>
              </a:xfrm>
              <a:prstGeom prst="roundRect">
                <a:avLst/>
              </a:prstGeom>
              <a:solidFill>
                <a:srgbClr val="E5E5FA"/>
              </a:solidFill>
              <a:ln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xmlns="" id="{2590D89F-3FCC-44B1-9469-3D367428E098}"/>
                  </a:ext>
                </a:extLst>
              </p:cNvPr>
              <p:cNvSpPr/>
              <p:nvPr/>
            </p:nvSpPr>
            <p:spPr>
              <a:xfrm>
                <a:off x="4925288" y="3152234"/>
                <a:ext cx="705198" cy="648072"/>
              </a:xfrm>
              <a:prstGeom prst="roundRect">
                <a:avLst/>
              </a:prstGeom>
              <a:solidFill>
                <a:srgbClr val="E5E5FA"/>
              </a:solidFill>
              <a:ln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xmlns="" id="{69CC02BD-8043-4A68-AFDE-AC2E193F7A37}"/>
                  </a:ext>
                </a:extLst>
              </p:cNvPr>
              <p:cNvSpPr/>
              <p:nvPr/>
            </p:nvSpPr>
            <p:spPr>
              <a:xfrm>
                <a:off x="6411324" y="2999834"/>
                <a:ext cx="705198" cy="648072"/>
              </a:xfrm>
              <a:prstGeom prst="roundRect">
                <a:avLst/>
              </a:prstGeom>
              <a:solidFill>
                <a:srgbClr val="E5E5FA"/>
              </a:solidFill>
              <a:ln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xmlns="" id="{316C9025-BD2D-41F8-9B48-C1882DA60BA2}"/>
                  </a:ext>
                </a:extLst>
              </p:cNvPr>
              <p:cNvSpPr/>
              <p:nvPr/>
            </p:nvSpPr>
            <p:spPr>
              <a:xfrm>
                <a:off x="6563724" y="3152234"/>
                <a:ext cx="705198" cy="648072"/>
              </a:xfrm>
              <a:prstGeom prst="roundRect">
                <a:avLst/>
              </a:prstGeom>
              <a:solidFill>
                <a:srgbClr val="E5E5FA"/>
              </a:solidFill>
              <a:ln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xmlns="" id="{D45FD145-D7A5-4FB6-9A64-5C43670224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8087" y="3465004"/>
                <a:ext cx="707422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8AD94C45-97A1-4851-BAB1-00C619084E7A}"/>
              </a:ext>
            </a:extLst>
          </p:cNvPr>
          <p:cNvGrpSpPr/>
          <p:nvPr/>
        </p:nvGrpSpPr>
        <p:grpSpPr>
          <a:xfrm>
            <a:off x="4006674" y="2786691"/>
            <a:ext cx="4690958" cy="1148046"/>
            <a:chOff x="4013946" y="2706597"/>
            <a:chExt cx="4690958" cy="1148046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xmlns="" id="{D9D80653-A467-4A79-BCE1-93955F3F46BF}"/>
                </a:ext>
              </a:extLst>
            </p:cNvPr>
            <p:cNvGrpSpPr/>
            <p:nvPr/>
          </p:nvGrpSpPr>
          <p:grpSpPr>
            <a:xfrm>
              <a:off x="4013946" y="2722595"/>
              <a:ext cx="2694122" cy="1032160"/>
              <a:chOff x="1553519" y="2971650"/>
              <a:chExt cx="2694122" cy="1032160"/>
            </a:xfrm>
          </p:grpSpPr>
          <p:pic>
            <p:nvPicPr>
              <p:cNvPr id="113" name="Picture 4" descr="Embedded system uses the NVIDIA Jetson TX1 platform with Rudi">
                <a:extLst>
                  <a:ext uri="{FF2B5EF4-FFF2-40B4-BE49-F238E27FC236}">
                    <a16:creationId xmlns:a16="http://schemas.microsoft.com/office/drawing/2014/main" xmlns="" id="{7ABFE1E0-0780-4C94-A188-5D077D7D40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524" b="97279" l="6542" r="91121">
                            <a14:foregroundMark x1="6542" y1="33333" x2="10280" y2="53061"/>
                            <a14:foregroundMark x1="30374" y1="89796" x2="78505" y2="74150"/>
                            <a14:foregroundMark x1="78505" y1="74150" x2="90654" y2="44218"/>
                            <a14:foregroundMark x1="90654" y1="44218" x2="91121" y2="44218"/>
                            <a14:foregroundMark x1="34112" y1="91837" x2="65421" y2="79592"/>
                            <a14:foregroundMark x1="62617" y1="80952" x2="41589" y2="95918"/>
                            <a14:foregroundMark x1="41589" y1="95918" x2="37383" y2="97279"/>
                            <a14:foregroundMark x1="80374" y1="70068" x2="89252" y2="53741"/>
                            <a14:foregroundMark x1="83178" y1="70748" x2="88785" y2="66667"/>
                            <a14:foregroundMark x1="86916" y1="65986" x2="86916" y2="571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195054" y="2971650"/>
                <a:ext cx="1499688" cy="1032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xmlns="" id="{4FF2E91F-653F-4F5C-B228-40E460E983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3519" y="3487731"/>
                <a:ext cx="617580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xmlns="" id="{AA0A3A2C-2ED3-4981-9A4C-E352694D2D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64016" y="3474739"/>
                <a:ext cx="583625" cy="4160"/>
              </a:xfrm>
              <a:prstGeom prst="line">
                <a:avLst/>
              </a:prstGeom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1" name="Picture 18" descr="Image result for server">
              <a:extLst>
                <a:ext uri="{FF2B5EF4-FFF2-40B4-BE49-F238E27FC236}">
                  <a16:creationId xmlns:a16="http://schemas.microsoft.com/office/drawing/2014/main" xmlns="" id="{F2A40106-020E-43B9-ADF3-1A1331381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052" y="2706597"/>
              <a:ext cx="1530727" cy="1148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xmlns="" id="{368BB5EB-0BAD-4BCD-9318-70EFE83F12C8}"/>
                </a:ext>
              </a:extLst>
            </p:cNvPr>
            <p:cNvCxnSpPr>
              <a:cxnSpLocks/>
            </p:cNvCxnSpPr>
            <p:nvPr/>
          </p:nvCxnSpPr>
          <p:spPr>
            <a:xfrm>
              <a:off x="8032655" y="3214813"/>
              <a:ext cx="672249" cy="23863"/>
            </a:xfrm>
            <a:prstGeom prst="line">
              <a:avLst/>
            </a:prstGeom>
            <a:ln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6975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0.18464 -0.0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32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CFFE342-0A55-4071-BCAF-5346E1E4F1D3}"/>
              </a:ext>
            </a:extLst>
          </p:cNvPr>
          <p:cNvGrpSpPr/>
          <p:nvPr/>
        </p:nvGrpSpPr>
        <p:grpSpPr>
          <a:xfrm>
            <a:off x="3539716" y="872716"/>
            <a:ext cx="4968552" cy="5112568"/>
            <a:chOff x="3539716" y="1305637"/>
            <a:chExt cx="4968552" cy="511256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08124AE3-746C-4026-AF94-054DF528547E}"/>
                </a:ext>
              </a:extLst>
            </p:cNvPr>
            <p:cNvGrpSpPr/>
            <p:nvPr/>
          </p:nvGrpSpPr>
          <p:grpSpPr>
            <a:xfrm>
              <a:off x="3539716" y="1305637"/>
              <a:ext cx="4968552" cy="5112568"/>
              <a:chOff x="3539716" y="1305637"/>
              <a:chExt cx="4968552" cy="5112568"/>
            </a:xfrm>
          </p:grpSpPr>
          <p:pic>
            <p:nvPicPr>
              <p:cNvPr id="1026" name="Picture 2" descr="Image result for arm cortex  wafer">
                <a:extLst>
                  <a:ext uri="{FF2B5EF4-FFF2-40B4-BE49-F238E27FC236}">
                    <a16:creationId xmlns:a16="http://schemas.microsoft.com/office/drawing/2014/main" xmlns="" id="{AA493717-91A6-4704-88F2-16229219CD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539716" y="1305637"/>
                <a:ext cx="4968552" cy="5112568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BDC0F7DC-B746-49C2-A88A-F7C90267FD75}"/>
                  </a:ext>
                </a:extLst>
              </p:cNvPr>
              <p:cNvSpPr txBox="1"/>
              <p:nvPr/>
            </p:nvSpPr>
            <p:spPr>
              <a:xfrm>
                <a:off x="3971057" y="3751752"/>
                <a:ext cx="4105163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800" dirty="0">
                    <a:ln>
                      <a:solidFill>
                        <a:schemeClr val="bg1"/>
                      </a:solidFill>
                    </a:ln>
                    <a:solidFill>
                      <a:srgbClr val="000000"/>
                    </a:solidFill>
                    <a:effectLst>
                      <a:outerShdw dist="38100" dir="2700000" algn="tl" rotWithShape="0">
                        <a:schemeClr val="bg1">
                          <a:alpha val="97000"/>
                        </a:schemeClr>
                      </a:outerShdw>
                    </a:effectLst>
                  </a:rPr>
                  <a:t>cores/Q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189B5600-7EEF-4311-A64D-7A6A5B00E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5880" y="5049180"/>
              <a:ext cx="2322946" cy="1080276"/>
            </a:xfrm>
            <a:prstGeom prst="rect">
              <a:avLst/>
            </a:prstGeom>
            <a:effectLst>
              <a:glow rad="25400">
                <a:schemeClr val="bg1"/>
              </a:glow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2C6957-64C6-43A5-8F3C-27544CB09A12}"/>
              </a:ext>
            </a:extLst>
          </p:cNvPr>
          <p:cNvSpPr txBox="1"/>
          <p:nvPr/>
        </p:nvSpPr>
        <p:spPr>
          <a:xfrm>
            <a:off x="4530251" y="941257"/>
            <a:ext cx="303801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dirty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outerShdw dist="38100" dir="2700000" algn="tl" rotWithShape="0">
                    <a:schemeClr val="bg1">
                      <a:alpha val="97000"/>
                    </a:schemeClr>
                  </a:outerShdw>
                </a:effectLst>
              </a:rPr>
              <a:t>5B</a:t>
            </a:r>
          </a:p>
        </p:txBody>
      </p:sp>
    </p:spTree>
    <p:extLst>
      <p:ext uri="{BB962C8B-B14F-4D97-AF65-F5344CB8AC3E}">
        <p14:creationId xmlns:p14="http://schemas.microsoft.com/office/powerpoint/2010/main" val="365867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1DAB855E-6324-4B6D-AFF0-59234C085310}"/>
              </a:ext>
            </a:extLst>
          </p:cNvPr>
          <p:cNvSpPr/>
          <p:nvPr/>
        </p:nvSpPr>
        <p:spPr>
          <a:xfrm>
            <a:off x="3857969" y="1413372"/>
            <a:ext cx="6442430" cy="3811775"/>
          </a:xfrm>
          <a:prstGeom prst="roundRect">
            <a:avLst>
              <a:gd name="adj" fmla="val 9670"/>
            </a:avLst>
          </a:prstGeom>
          <a:solidFill>
            <a:srgbClr val="CFCFE4">
              <a:alpha val="5803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92CAD70A-A8E2-4309-A61F-D2494272B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36" y="1252474"/>
            <a:ext cx="3886684" cy="4371043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83637D93-EDCB-4013-8AC9-E5B81384910C}"/>
              </a:ext>
            </a:extLst>
          </p:cNvPr>
          <p:cNvGrpSpPr/>
          <p:nvPr/>
        </p:nvGrpSpPr>
        <p:grpSpPr>
          <a:xfrm>
            <a:off x="647383" y="1447053"/>
            <a:ext cx="243463" cy="841462"/>
            <a:chOff x="1754187" y="2016289"/>
            <a:chExt cx="243463" cy="841462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0B273B16-1EDD-44DD-8F5D-541A7B6E07E0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xmlns="" id="{289DEB6A-9330-4717-9D55-1FA25941B0FF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xmlns="" id="{8187949E-E975-48F2-9080-1FD5990184D5}"/>
                </a:ext>
              </a:extLst>
            </p:cNvPr>
            <p:cNvSpPr/>
            <p:nvPr/>
          </p:nvSpPr>
          <p:spPr>
            <a:xfrm>
              <a:off x="1754187" y="2605992"/>
              <a:ext cx="243463" cy="25175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BF5BFC59-C409-404D-8CF3-84BE4149ED69}"/>
              </a:ext>
            </a:extLst>
          </p:cNvPr>
          <p:cNvGrpSpPr/>
          <p:nvPr/>
        </p:nvGrpSpPr>
        <p:grpSpPr>
          <a:xfrm>
            <a:off x="1335187" y="1599453"/>
            <a:ext cx="243463" cy="841462"/>
            <a:chOff x="1754187" y="2016289"/>
            <a:chExt cx="243463" cy="841462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xmlns="" id="{F7E328E4-ED9D-4E76-AC6D-24D232CC9E38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xmlns="" id="{B7DC47AE-0A6C-4657-BF89-95C8227FCDE6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xmlns="" id="{19636C9A-3AD6-40FE-A2A2-F0386989C966}"/>
                </a:ext>
              </a:extLst>
            </p:cNvPr>
            <p:cNvSpPr/>
            <p:nvPr/>
          </p:nvSpPr>
          <p:spPr>
            <a:xfrm>
              <a:off x="1754187" y="2605992"/>
              <a:ext cx="243463" cy="25175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ACD9C61-B18D-4583-909A-8922979F34AB}"/>
              </a:ext>
            </a:extLst>
          </p:cNvPr>
          <p:cNvGrpSpPr/>
          <p:nvPr/>
        </p:nvGrpSpPr>
        <p:grpSpPr>
          <a:xfrm>
            <a:off x="6070348" y="2333513"/>
            <a:ext cx="589703" cy="1172951"/>
            <a:chOff x="6070348" y="2333513"/>
            <a:chExt cx="589703" cy="1172951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xmlns="" id="{04181487-1410-4E30-9084-75332FA14122}"/>
                </a:ext>
              </a:extLst>
            </p:cNvPr>
            <p:cNvGrpSpPr/>
            <p:nvPr/>
          </p:nvGrpSpPr>
          <p:grpSpPr>
            <a:xfrm>
              <a:off x="6436844" y="2333514"/>
              <a:ext cx="187203" cy="589703"/>
              <a:chOff x="1754187" y="2016289"/>
              <a:chExt cx="243463" cy="841462"/>
            </a:xfrm>
          </p:grpSpPr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xmlns="" id="{50048992-0CB7-4800-866C-A58842567E7D}"/>
                  </a:ext>
                </a:extLst>
              </p:cNvPr>
              <p:cNvSpPr/>
              <p:nvPr/>
            </p:nvSpPr>
            <p:spPr>
              <a:xfrm>
                <a:off x="1754187" y="2016289"/>
                <a:ext cx="243463" cy="251759"/>
              </a:xfrm>
              <a:prstGeom prst="ellipse">
                <a:avLst/>
              </a:prstGeom>
              <a:solidFill>
                <a:srgbClr val="1D1D2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xmlns="" id="{9F7CFD07-0B17-49D7-AD38-043D78D012AE}"/>
                  </a:ext>
                </a:extLst>
              </p:cNvPr>
              <p:cNvSpPr/>
              <p:nvPr/>
            </p:nvSpPr>
            <p:spPr>
              <a:xfrm>
                <a:off x="1754187" y="2309720"/>
                <a:ext cx="243463" cy="251759"/>
              </a:xfrm>
              <a:prstGeom prst="ellipse">
                <a:avLst/>
              </a:prstGeom>
              <a:solidFill>
                <a:srgbClr val="1D1D2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xmlns="" id="{A29314E4-7D04-4EC9-BDFF-8AE1162684D1}"/>
                  </a:ext>
                </a:extLst>
              </p:cNvPr>
              <p:cNvSpPr/>
              <p:nvPr/>
            </p:nvSpPr>
            <p:spPr>
              <a:xfrm>
                <a:off x="1754187" y="2605992"/>
                <a:ext cx="243463" cy="251759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xmlns="" id="{8EEE3B1B-0233-4B23-BB3A-34005FB91C43}"/>
                </a:ext>
              </a:extLst>
            </p:cNvPr>
            <p:cNvGrpSpPr/>
            <p:nvPr/>
          </p:nvGrpSpPr>
          <p:grpSpPr>
            <a:xfrm>
              <a:off x="6155995" y="2333513"/>
              <a:ext cx="187203" cy="568703"/>
              <a:chOff x="1754187" y="2016289"/>
              <a:chExt cx="243463" cy="811497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xmlns="" id="{3DBFBAFA-06CA-4FDD-96B8-8A903D3DD43D}"/>
                  </a:ext>
                </a:extLst>
              </p:cNvPr>
              <p:cNvSpPr/>
              <p:nvPr/>
            </p:nvSpPr>
            <p:spPr>
              <a:xfrm>
                <a:off x="1754187" y="2016289"/>
                <a:ext cx="243463" cy="251759"/>
              </a:xfrm>
              <a:prstGeom prst="ellipse">
                <a:avLst/>
              </a:prstGeom>
              <a:solidFill>
                <a:srgbClr val="1D1D2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xmlns="" id="{900A5367-A825-4E8E-B5EC-6941CCB0E827}"/>
                  </a:ext>
                </a:extLst>
              </p:cNvPr>
              <p:cNvSpPr/>
              <p:nvPr/>
            </p:nvSpPr>
            <p:spPr>
              <a:xfrm>
                <a:off x="1754187" y="2309720"/>
                <a:ext cx="243463" cy="251759"/>
              </a:xfrm>
              <a:prstGeom prst="ellipse">
                <a:avLst/>
              </a:prstGeom>
              <a:solidFill>
                <a:srgbClr val="1D1D2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xmlns="" id="{7E2FCC2C-BE64-4BF9-94A4-D6AFBE438AD0}"/>
                  </a:ext>
                </a:extLst>
              </p:cNvPr>
              <p:cNvSpPr/>
              <p:nvPr/>
            </p:nvSpPr>
            <p:spPr>
              <a:xfrm>
                <a:off x="1754187" y="2605993"/>
                <a:ext cx="243463" cy="221793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xmlns="" id="{8E66878B-CA1B-4F4E-803C-5BF019743A83}"/>
                </a:ext>
              </a:extLst>
            </p:cNvPr>
            <p:cNvGrpSpPr/>
            <p:nvPr/>
          </p:nvGrpSpPr>
          <p:grpSpPr>
            <a:xfrm rot="16200000">
              <a:off x="6271598" y="3118011"/>
              <a:ext cx="187203" cy="589703"/>
              <a:chOff x="1754187" y="2016289"/>
              <a:chExt cx="243463" cy="841462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xmlns="" id="{682799B4-59E7-4A70-ACD8-F5D8CA582AF8}"/>
                  </a:ext>
                </a:extLst>
              </p:cNvPr>
              <p:cNvSpPr/>
              <p:nvPr/>
            </p:nvSpPr>
            <p:spPr>
              <a:xfrm>
                <a:off x="1754187" y="2016289"/>
                <a:ext cx="243463" cy="251759"/>
              </a:xfrm>
              <a:prstGeom prst="ellipse">
                <a:avLst/>
              </a:prstGeom>
              <a:solidFill>
                <a:srgbClr val="1D1D2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xmlns="" id="{B56B5248-BF5B-4A6D-974D-D5FFA768B9D7}"/>
                  </a:ext>
                </a:extLst>
              </p:cNvPr>
              <p:cNvSpPr/>
              <p:nvPr/>
            </p:nvSpPr>
            <p:spPr>
              <a:xfrm>
                <a:off x="1754187" y="2309720"/>
                <a:ext cx="243463" cy="251759"/>
              </a:xfrm>
              <a:prstGeom prst="ellipse">
                <a:avLst/>
              </a:prstGeom>
              <a:solidFill>
                <a:srgbClr val="1D1D2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xmlns="" id="{0A4E8A73-84AA-4716-8B7C-254352B25342}"/>
                  </a:ext>
                </a:extLst>
              </p:cNvPr>
              <p:cNvSpPr/>
              <p:nvPr/>
            </p:nvSpPr>
            <p:spPr>
              <a:xfrm>
                <a:off x="1754187" y="2605992"/>
                <a:ext cx="243463" cy="251759"/>
              </a:xfrm>
              <a:prstGeom prst="ellipse">
                <a:avLst/>
              </a:prstGeom>
              <a:solidFill>
                <a:srgbClr val="1D1D2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B6AC78F-1DF2-49E0-9498-3E4321C3A9F2}"/>
              </a:ext>
            </a:extLst>
          </p:cNvPr>
          <p:cNvGrpSpPr/>
          <p:nvPr/>
        </p:nvGrpSpPr>
        <p:grpSpPr>
          <a:xfrm>
            <a:off x="8339703" y="1762254"/>
            <a:ext cx="3600363" cy="3600363"/>
            <a:chOff x="8339703" y="1762254"/>
            <a:chExt cx="3600363" cy="3600363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FDBFDC74-1E80-4CEC-AA1A-009C22352633}"/>
                </a:ext>
              </a:extLst>
            </p:cNvPr>
            <p:cNvGrpSpPr/>
            <p:nvPr/>
          </p:nvGrpSpPr>
          <p:grpSpPr>
            <a:xfrm>
              <a:off x="8339703" y="1762254"/>
              <a:ext cx="3600363" cy="3600363"/>
              <a:chOff x="14016880" y="2261696"/>
              <a:chExt cx="3600363" cy="3600363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xmlns="" id="{37A49334-9394-412A-9914-ED9301F40EAA}"/>
                  </a:ext>
                </a:extLst>
              </p:cNvPr>
              <p:cNvSpPr/>
              <p:nvPr/>
            </p:nvSpPr>
            <p:spPr>
              <a:xfrm>
                <a:off x="14129982" y="3162614"/>
                <a:ext cx="1698535" cy="16497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xmlns="" id="{63803630-973A-4908-B56A-9C99043FDFED}"/>
                  </a:ext>
                </a:extLst>
              </p:cNvPr>
              <p:cNvSpPr/>
              <p:nvPr/>
            </p:nvSpPr>
            <p:spPr>
              <a:xfrm>
                <a:off x="15779370" y="3139694"/>
                <a:ext cx="1698535" cy="16497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57E684EF-0E50-4EF3-A80F-C9FD20B7F44E}"/>
                  </a:ext>
                </a:extLst>
              </p:cNvPr>
              <p:cNvSpPr/>
              <p:nvPr/>
            </p:nvSpPr>
            <p:spPr>
              <a:xfrm>
                <a:off x="15158548" y="2341872"/>
                <a:ext cx="1858101" cy="16497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xmlns="" id="{853C6BFD-145D-4539-9BB9-40C60D8341C4}"/>
                  </a:ext>
                </a:extLst>
              </p:cNvPr>
              <p:cNvSpPr/>
              <p:nvPr/>
            </p:nvSpPr>
            <p:spPr>
              <a:xfrm>
                <a:off x="15158548" y="3890127"/>
                <a:ext cx="1858101" cy="8993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9" name="Picture 2" descr="Related image">
                <a:extLst>
                  <a:ext uri="{FF2B5EF4-FFF2-40B4-BE49-F238E27FC236}">
                    <a16:creationId xmlns:a16="http://schemas.microsoft.com/office/drawing/2014/main" xmlns="" id="{21CC713A-1698-47F0-B624-E9E467CC28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16880" y="2261696"/>
                <a:ext cx="3600363" cy="3600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6DC7DB9C-158F-4B63-AE40-645766749BF2}"/>
                </a:ext>
              </a:extLst>
            </p:cNvPr>
            <p:cNvGrpSpPr/>
            <p:nvPr/>
          </p:nvGrpSpPr>
          <p:grpSpPr>
            <a:xfrm>
              <a:off x="8920516" y="2999834"/>
              <a:ext cx="2496034" cy="800472"/>
              <a:chOff x="4772888" y="2999834"/>
              <a:chExt cx="2496034" cy="800472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xmlns="" id="{ED9B47E8-F54F-4402-8ECE-ED28AD2BFA74}"/>
                  </a:ext>
                </a:extLst>
              </p:cNvPr>
              <p:cNvSpPr/>
              <p:nvPr/>
            </p:nvSpPr>
            <p:spPr>
              <a:xfrm>
                <a:off x="4772888" y="2999834"/>
                <a:ext cx="705198" cy="648072"/>
              </a:xfrm>
              <a:prstGeom prst="roundRect">
                <a:avLst/>
              </a:prstGeom>
              <a:solidFill>
                <a:srgbClr val="E5E5FA"/>
              </a:solidFill>
              <a:ln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xmlns="" id="{2590D89F-3FCC-44B1-9469-3D367428E098}"/>
                  </a:ext>
                </a:extLst>
              </p:cNvPr>
              <p:cNvSpPr/>
              <p:nvPr/>
            </p:nvSpPr>
            <p:spPr>
              <a:xfrm>
                <a:off x="4925288" y="3152234"/>
                <a:ext cx="705198" cy="648072"/>
              </a:xfrm>
              <a:prstGeom prst="roundRect">
                <a:avLst/>
              </a:prstGeom>
              <a:solidFill>
                <a:srgbClr val="E5E5FA"/>
              </a:solidFill>
              <a:ln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xmlns="" id="{69CC02BD-8043-4A68-AFDE-AC2E193F7A37}"/>
                  </a:ext>
                </a:extLst>
              </p:cNvPr>
              <p:cNvSpPr/>
              <p:nvPr/>
            </p:nvSpPr>
            <p:spPr>
              <a:xfrm>
                <a:off x="6411324" y="2999834"/>
                <a:ext cx="705198" cy="648072"/>
              </a:xfrm>
              <a:prstGeom prst="roundRect">
                <a:avLst/>
              </a:prstGeom>
              <a:solidFill>
                <a:srgbClr val="E5E5FA"/>
              </a:solidFill>
              <a:ln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xmlns="" id="{316C9025-BD2D-41F8-9B48-C1882DA60BA2}"/>
                  </a:ext>
                </a:extLst>
              </p:cNvPr>
              <p:cNvSpPr/>
              <p:nvPr/>
            </p:nvSpPr>
            <p:spPr>
              <a:xfrm>
                <a:off x="6563724" y="3152234"/>
                <a:ext cx="705198" cy="648072"/>
              </a:xfrm>
              <a:prstGeom prst="roundRect">
                <a:avLst/>
              </a:prstGeom>
              <a:solidFill>
                <a:srgbClr val="E5E5FA"/>
              </a:solidFill>
              <a:ln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xmlns="" id="{D45FD145-D7A5-4FB6-9A64-5C43670224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8087" y="3465004"/>
                <a:ext cx="707422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xmlns="" id="{2E5ABD82-3FE5-46E7-8E26-2EC2EA8DF440}"/>
              </a:ext>
            </a:extLst>
          </p:cNvPr>
          <p:cNvSpPr/>
          <p:nvPr/>
        </p:nvSpPr>
        <p:spPr>
          <a:xfrm>
            <a:off x="2089371" y="680764"/>
            <a:ext cx="1993949" cy="766290"/>
          </a:xfrm>
          <a:prstGeom prst="wedgeRoundRectCallout">
            <a:avLst>
              <a:gd name="adj1" fmla="val -69374"/>
              <a:gd name="adj2" fmla="val 58900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I’m green</a:t>
            </a:r>
          </a:p>
        </p:txBody>
      </p:sp>
      <p:sp>
        <p:nvSpPr>
          <p:cNvPr id="66" name="Arrow: Curved Right 65">
            <a:extLst>
              <a:ext uri="{FF2B5EF4-FFF2-40B4-BE49-F238E27FC236}">
                <a16:creationId xmlns:a16="http://schemas.microsoft.com/office/drawing/2014/main" xmlns="" id="{B9A21212-6BF8-46ED-BA63-6FFE65A1789A}"/>
              </a:ext>
            </a:extLst>
          </p:cNvPr>
          <p:cNvSpPr/>
          <p:nvPr/>
        </p:nvSpPr>
        <p:spPr>
          <a:xfrm rot="4760899" flipV="1">
            <a:off x="3815249" y="1249534"/>
            <a:ext cx="727672" cy="1647306"/>
          </a:xfrm>
          <a:prstGeom prst="curvedRightArrow">
            <a:avLst/>
          </a:prstGeom>
          <a:solidFill>
            <a:srgbClr val="00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620C467-9D98-4258-92AA-05D7BC68808A}"/>
              </a:ext>
            </a:extLst>
          </p:cNvPr>
          <p:cNvGrpSpPr/>
          <p:nvPr/>
        </p:nvGrpSpPr>
        <p:grpSpPr>
          <a:xfrm>
            <a:off x="4448041" y="1625418"/>
            <a:ext cx="1772280" cy="1921643"/>
            <a:chOff x="4448041" y="1625418"/>
            <a:chExt cx="1772280" cy="1921643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xmlns="" id="{BC4B1F18-FEEA-4835-8EC1-D94CED564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7704" y="2203406"/>
              <a:ext cx="1312955" cy="134365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713C9A0F-3AA1-4258-B8AB-F21310726933}"/>
                </a:ext>
              </a:extLst>
            </p:cNvPr>
            <p:cNvSpPr txBox="1"/>
            <p:nvPr/>
          </p:nvSpPr>
          <p:spPr>
            <a:xfrm>
              <a:off x="4448041" y="1625418"/>
              <a:ext cx="17722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Digital Twin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E929627-4462-4872-B511-34390B9DF5FA}"/>
              </a:ext>
            </a:extLst>
          </p:cNvPr>
          <p:cNvSpPr txBox="1"/>
          <p:nvPr/>
        </p:nvSpPr>
        <p:spPr>
          <a:xfrm>
            <a:off x="2985356" y="5337212"/>
            <a:ext cx="8223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Digital twins are instantiated from the data &amp; statefully process their own updates, at the edge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752AC5A-188B-491C-80C9-DDE54A28B27B}"/>
              </a:ext>
            </a:extLst>
          </p:cNvPr>
          <p:cNvSpPr txBox="1"/>
          <p:nvPr/>
        </p:nvSpPr>
        <p:spPr>
          <a:xfrm>
            <a:off x="4358983" y="4454532"/>
            <a:ext cx="5303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/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Distributed fabric – hide infrastructure</a:t>
            </a:r>
            <a:endParaRPr lang="en-US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45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66" grpId="0" animBg="1"/>
      <p:bldP spid="5" grpId="0"/>
      <p:bldP spid="45" grpId="0"/>
      <p:bldP spid="4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1DAB855E-6324-4B6D-AFF0-59234C085310}"/>
              </a:ext>
            </a:extLst>
          </p:cNvPr>
          <p:cNvSpPr/>
          <p:nvPr/>
        </p:nvSpPr>
        <p:spPr>
          <a:xfrm>
            <a:off x="3857969" y="1413372"/>
            <a:ext cx="6442430" cy="3811775"/>
          </a:xfrm>
          <a:prstGeom prst="roundRect">
            <a:avLst>
              <a:gd name="adj" fmla="val 9670"/>
            </a:avLst>
          </a:prstGeom>
          <a:solidFill>
            <a:srgbClr val="CFCFE4">
              <a:alpha val="5803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92CAD70A-A8E2-4309-A61F-D2494272B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36" y="1252474"/>
            <a:ext cx="3886684" cy="4371043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xmlns="" id="{04181487-1410-4E30-9084-75332FA14122}"/>
              </a:ext>
            </a:extLst>
          </p:cNvPr>
          <p:cNvGrpSpPr/>
          <p:nvPr/>
        </p:nvGrpSpPr>
        <p:grpSpPr>
          <a:xfrm>
            <a:off x="6436844" y="2333514"/>
            <a:ext cx="187203" cy="589703"/>
            <a:chOff x="1754187" y="2016289"/>
            <a:chExt cx="243463" cy="841462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xmlns="" id="{50048992-0CB7-4800-866C-A58842567E7D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xmlns="" id="{9F7CFD07-0B17-49D7-AD38-043D78D012AE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xmlns="" id="{A29314E4-7D04-4EC9-BDFF-8AE1162684D1}"/>
                </a:ext>
              </a:extLst>
            </p:cNvPr>
            <p:cNvSpPr/>
            <p:nvPr/>
          </p:nvSpPr>
          <p:spPr>
            <a:xfrm>
              <a:off x="1754187" y="2605992"/>
              <a:ext cx="243463" cy="25175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xmlns="" id="{BC4B1F18-FEEA-4835-8EC1-D94CED5640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142" y="2203406"/>
            <a:ext cx="1312955" cy="1343655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83637D93-EDCB-4013-8AC9-E5B81384910C}"/>
              </a:ext>
            </a:extLst>
          </p:cNvPr>
          <p:cNvGrpSpPr/>
          <p:nvPr/>
        </p:nvGrpSpPr>
        <p:grpSpPr>
          <a:xfrm>
            <a:off x="647383" y="1447053"/>
            <a:ext cx="243463" cy="841462"/>
            <a:chOff x="1754187" y="2016289"/>
            <a:chExt cx="243463" cy="841462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0B273B16-1EDD-44DD-8F5D-541A7B6E07E0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xmlns="" id="{289DEB6A-9330-4717-9D55-1FA25941B0FF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xmlns="" id="{8187949E-E975-48F2-9080-1FD5990184D5}"/>
                </a:ext>
              </a:extLst>
            </p:cNvPr>
            <p:cNvSpPr/>
            <p:nvPr/>
          </p:nvSpPr>
          <p:spPr>
            <a:xfrm>
              <a:off x="1754187" y="2605992"/>
              <a:ext cx="243463" cy="25175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BF5BFC59-C409-404D-8CF3-84BE4149ED69}"/>
              </a:ext>
            </a:extLst>
          </p:cNvPr>
          <p:cNvGrpSpPr/>
          <p:nvPr/>
        </p:nvGrpSpPr>
        <p:grpSpPr>
          <a:xfrm>
            <a:off x="1335187" y="1599453"/>
            <a:ext cx="243463" cy="841462"/>
            <a:chOff x="1754187" y="2016289"/>
            <a:chExt cx="243463" cy="841462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xmlns="" id="{F7E328E4-ED9D-4E76-AC6D-24D232CC9E38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xmlns="" id="{B7DC47AE-0A6C-4657-BF89-95C8227FCDE6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xmlns="" id="{19636C9A-3AD6-40FE-A2A2-F0386989C966}"/>
                </a:ext>
              </a:extLst>
            </p:cNvPr>
            <p:cNvSpPr/>
            <p:nvPr/>
          </p:nvSpPr>
          <p:spPr>
            <a:xfrm>
              <a:off x="1754187" y="2605992"/>
              <a:ext cx="243463" cy="25175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B30C5F77-F4D3-434D-B33B-0B09CFBF0BA7}"/>
              </a:ext>
            </a:extLst>
          </p:cNvPr>
          <p:cNvGrpSpPr/>
          <p:nvPr/>
        </p:nvGrpSpPr>
        <p:grpSpPr>
          <a:xfrm>
            <a:off x="1340024" y="1613703"/>
            <a:ext cx="243463" cy="841462"/>
            <a:chOff x="1754187" y="2016289"/>
            <a:chExt cx="243463" cy="841462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7D2699EE-7446-43E7-8E50-1E28A8CA835B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E1D85610-6D47-40C1-A91D-0D258773C7E5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D91111E3-6D44-4573-864F-253F19E99DFB}"/>
                </a:ext>
              </a:extLst>
            </p:cNvPr>
            <p:cNvSpPr/>
            <p:nvPr/>
          </p:nvSpPr>
          <p:spPr>
            <a:xfrm>
              <a:off x="1754187" y="2605992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2358F0B7-CBAC-4369-858B-76DF87A6EF1F}"/>
              </a:ext>
            </a:extLst>
          </p:cNvPr>
          <p:cNvGrpSpPr/>
          <p:nvPr/>
        </p:nvGrpSpPr>
        <p:grpSpPr>
          <a:xfrm>
            <a:off x="6432448" y="2323233"/>
            <a:ext cx="187203" cy="589703"/>
            <a:chOff x="1754187" y="2016289"/>
            <a:chExt cx="243463" cy="841462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xmlns="" id="{C812FA75-1426-492D-9409-5FA23C6C4BA8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xmlns="" id="{B6764475-D497-4CEB-B6AB-4699F6A50410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xmlns="" id="{7B75EC56-FFAF-4A83-B30B-7ADFBE0881CD}"/>
                </a:ext>
              </a:extLst>
            </p:cNvPr>
            <p:cNvSpPr/>
            <p:nvPr/>
          </p:nvSpPr>
          <p:spPr>
            <a:xfrm>
              <a:off x="1754187" y="2605992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xmlns="" id="{0FAF9FD0-B00B-4BCE-8944-CF2622DC2389}"/>
              </a:ext>
            </a:extLst>
          </p:cNvPr>
          <p:cNvSpPr/>
          <p:nvPr/>
        </p:nvSpPr>
        <p:spPr>
          <a:xfrm rot="4085617" flipV="1">
            <a:off x="3759184" y="1126445"/>
            <a:ext cx="727672" cy="1761403"/>
          </a:xfrm>
          <a:prstGeom prst="curvedRightArrow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8EEE3B1B-0233-4B23-BB3A-34005FB91C43}"/>
              </a:ext>
            </a:extLst>
          </p:cNvPr>
          <p:cNvGrpSpPr/>
          <p:nvPr/>
        </p:nvGrpSpPr>
        <p:grpSpPr>
          <a:xfrm>
            <a:off x="6155995" y="2333513"/>
            <a:ext cx="187203" cy="568703"/>
            <a:chOff x="1754187" y="2016289"/>
            <a:chExt cx="243463" cy="811497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xmlns="" id="{3DBFBAFA-06CA-4FDD-96B8-8A903D3DD43D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xmlns="" id="{900A5367-A825-4E8E-B5EC-6941CCB0E827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xmlns="" id="{7E2FCC2C-BE64-4BF9-94A4-D6AFBE438AD0}"/>
                </a:ext>
              </a:extLst>
            </p:cNvPr>
            <p:cNvSpPr/>
            <p:nvPr/>
          </p:nvSpPr>
          <p:spPr>
            <a:xfrm>
              <a:off x="1754187" y="2605993"/>
              <a:ext cx="243463" cy="221793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8E66878B-CA1B-4F4E-803C-5BF019743A83}"/>
              </a:ext>
            </a:extLst>
          </p:cNvPr>
          <p:cNvGrpSpPr/>
          <p:nvPr/>
        </p:nvGrpSpPr>
        <p:grpSpPr>
          <a:xfrm rot="16200000">
            <a:off x="6271598" y="3118011"/>
            <a:ext cx="187203" cy="589703"/>
            <a:chOff x="1754187" y="2016289"/>
            <a:chExt cx="243463" cy="841462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xmlns="" id="{682799B4-59E7-4A70-ACD8-F5D8CA582AF8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xmlns="" id="{B56B5248-BF5B-4A6D-974D-D5FFA768B9D7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xmlns="" id="{0A4E8A73-84AA-4716-8B7C-254352B25342}"/>
                </a:ext>
              </a:extLst>
            </p:cNvPr>
            <p:cNvSpPr/>
            <p:nvPr/>
          </p:nvSpPr>
          <p:spPr>
            <a:xfrm>
              <a:off x="1754187" y="2605992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8" name="Arrow: Curved Right 107">
            <a:extLst>
              <a:ext uri="{FF2B5EF4-FFF2-40B4-BE49-F238E27FC236}">
                <a16:creationId xmlns:a16="http://schemas.microsoft.com/office/drawing/2014/main" xmlns="" id="{7193A765-8D90-4516-8588-02CA7AEFFEF7}"/>
              </a:ext>
            </a:extLst>
          </p:cNvPr>
          <p:cNvSpPr/>
          <p:nvPr/>
        </p:nvSpPr>
        <p:spPr>
          <a:xfrm rot="14258816" flipV="1">
            <a:off x="4252107" y="3405119"/>
            <a:ext cx="727672" cy="2415170"/>
          </a:xfrm>
          <a:prstGeom prst="curvedRightArrow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B6AC78F-1DF2-49E0-9498-3E4321C3A9F2}"/>
              </a:ext>
            </a:extLst>
          </p:cNvPr>
          <p:cNvGrpSpPr/>
          <p:nvPr/>
        </p:nvGrpSpPr>
        <p:grpSpPr>
          <a:xfrm>
            <a:off x="8339703" y="1762254"/>
            <a:ext cx="3600363" cy="3600363"/>
            <a:chOff x="8339703" y="1762254"/>
            <a:chExt cx="3600363" cy="3600363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FDBFDC74-1E80-4CEC-AA1A-009C22352633}"/>
                </a:ext>
              </a:extLst>
            </p:cNvPr>
            <p:cNvGrpSpPr/>
            <p:nvPr/>
          </p:nvGrpSpPr>
          <p:grpSpPr>
            <a:xfrm>
              <a:off x="8339703" y="1762254"/>
              <a:ext cx="3600363" cy="3600363"/>
              <a:chOff x="14016880" y="2261696"/>
              <a:chExt cx="3600363" cy="3600363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xmlns="" id="{37A49334-9394-412A-9914-ED9301F40EAA}"/>
                  </a:ext>
                </a:extLst>
              </p:cNvPr>
              <p:cNvSpPr/>
              <p:nvPr/>
            </p:nvSpPr>
            <p:spPr>
              <a:xfrm>
                <a:off x="14129982" y="3162614"/>
                <a:ext cx="1698535" cy="16497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xmlns="" id="{63803630-973A-4908-B56A-9C99043FDFED}"/>
                  </a:ext>
                </a:extLst>
              </p:cNvPr>
              <p:cNvSpPr/>
              <p:nvPr/>
            </p:nvSpPr>
            <p:spPr>
              <a:xfrm>
                <a:off x="15779370" y="3139694"/>
                <a:ext cx="1698535" cy="16497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57E684EF-0E50-4EF3-A80F-C9FD20B7F44E}"/>
                  </a:ext>
                </a:extLst>
              </p:cNvPr>
              <p:cNvSpPr/>
              <p:nvPr/>
            </p:nvSpPr>
            <p:spPr>
              <a:xfrm>
                <a:off x="15158548" y="2341872"/>
                <a:ext cx="1858101" cy="16497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xmlns="" id="{853C6BFD-145D-4539-9BB9-40C60D8341C4}"/>
                  </a:ext>
                </a:extLst>
              </p:cNvPr>
              <p:cNvSpPr/>
              <p:nvPr/>
            </p:nvSpPr>
            <p:spPr>
              <a:xfrm>
                <a:off x="15158548" y="3890127"/>
                <a:ext cx="1858101" cy="8993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9" name="Picture 2" descr="Related image">
                <a:extLst>
                  <a:ext uri="{FF2B5EF4-FFF2-40B4-BE49-F238E27FC236}">
                    <a16:creationId xmlns:a16="http://schemas.microsoft.com/office/drawing/2014/main" xmlns="" id="{21CC713A-1698-47F0-B624-E9E467CC28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16880" y="2261696"/>
                <a:ext cx="3600363" cy="3600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6DC7DB9C-158F-4B63-AE40-645766749BF2}"/>
                </a:ext>
              </a:extLst>
            </p:cNvPr>
            <p:cNvGrpSpPr/>
            <p:nvPr/>
          </p:nvGrpSpPr>
          <p:grpSpPr>
            <a:xfrm>
              <a:off x="8920516" y="2999834"/>
              <a:ext cx="2496034" cy="800472"/>
              <a:chOff x="4772888" y="2999834"/>
              <a:chExt cx="2496034" cy="800472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xmlns="" id="{ED9B47E8-F54F-4402-8ECE-ED28AD2BFA74}"/>
                  </a:ext>
                </a:extLst>
              </p:cNvPr>
              <p:cNvSpPr/>
              <p:nvPr/>
            </p:nvSpPr>
            <p:spPr>
              <a:xfrm>
                <a:off x="4772888" y="2999834"/>
                <a:ext cx="705198" cy="648072"/>
              </a:xfrm>
              <a:prstGeom prst="roundRect">
                <a:avLst/>
              </a:prstGeom>
              <a:solidFill>
                <a:srgbClr val="E5E5FA"/>
              </a:solidFill>
              <a:ln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xmlns="" id="{2590D89F-3FCC-44B1-9469-3D367428E098}"/>
                  </a:ext>
                </a:extLst>
              </p:cNvPr>
              <p:cNvSpPr/>
              <p:nvPr/>
            </p:nvSpPr>
            <p:spPr>
              <a:xfrm>
                <a:off x="4925288" y="3152234"/>
                <a:ext cx="705198" cy="648072"/>
              </a:xfrm>
              <a:prstGeom prst="roundRect">
                <a:avLst/>
              </a:prstGeom>
              <a:solidFill>
                <a:srgbClr val="E5E5FA"/>
              </a:solidFill>
              <a:ln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xmlns="" id="{69CC02BD-8043-4A68-AFDE-AC2E193F7A37}"/>
                  </a:ext>
                </a:extLst>
              </p:cNvPr>
              <p:cNvSpPr/>
              <p:nvPr/>
            </p:nvSpPr>
            <p:spPr>
              <a:xfrm>
                <a:off x="6411324" y="2999834"/>
                <a:ext cx="705198" cy="648072"/>
              </a:xfrm>
              <a:prstGeom prst="roundRect">
                <a:avLst/>
              </a:prstGeom>
              <a:solidFill>
                <a:srgbClr val="E5E5FA"/>
              </a:solidFill>
              <a:ln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xmlns="" id="{316C9025-BD2D-41F8-9B48-C1882DA60BA2}"/>
                  </a:ext>
                </a:extLst>
              </p:cNvPr>
              <p:cNvSpPr/>
              <p:nvPr/>
            </p:nvSpPr>
            <p:spPr>
              <a:xfrm>
                <a:off x="6563724" y="3152234"/>
                <a:ext cx="705198" cy="648072"/>
              </a:xfrm>
              <a:prstGeom prst="roundRect">
                <a:avLst/>
              </a:prstGeom>
              <a:solidFill>
                <a:srgbClr val="E5E5FA"/>
              </a:solidFill>
              <a:ln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xmlns="" id="{D45FD145-D7A5-4FB6-9A64-5C43670224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8087" y="3465004"/>
                <a:ext cx="707422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xmlns="" id="{2E5ABD82-3FE5-46E7-8E26-2EC2EA8DF440}"/>
              </a:ext>
            </a:extLst>
          </p:cNvPr>
          <p:cNvSpPr/>
          <p:nvPr/>
        </p:nvSpPr>
        <p:spPr>
          <a:xfrm>
            <a:off x="2089372" y="680764"/>
            <a:ext cx="1634774" cy="766290"/>
          </a:xfrm>
          <a:prstGeom prst="wedgeRoundRectCallout">
            <a:avLst>
              <a:gd name="adj1" fmla="val -69374"/>
              <a:gd name="adj2" fmla="val 58900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I’m red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74B3A468-518A-4C51-92E2-0326F9C79076}"/>
              </a:ext>
            </a:extLst>
          </p:cNvPr>
          <p:cNvSpPr txBox="1"/>
          <p:nvPr/>
        </p:nvSpPr>
        <p:spPr>
          <a:xfrm>
            <a:off x="2985356" y="5337212"/>
            <a:ext cx="8223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original data can typically be discarded, or stored asynchronously</a:t>
            </a:r>
          </a:p>
        </p:txBody>
      </p:sp>
    </p:spTree>
    <p:extLst>
      <p:ext uri="{BB962C8B-B14F-4D97-AF65-F5344CB8AC3E}">
        <p14:creationId xmlns:p14="http://schemas.microsoft.com/office/powerpoint/2010/main" val="187015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8" grpId="0" animBg="1"/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1767CA25-DC99-43D9-80F6-11A61CBE2A75}"/>
              </a:ext>
            </a:extLst>
          </p:cNvPr>
          <p:cNvSpPr/>
          <p:nvPr/>
        </p:nvSpPr>
        <p:spPr>
          <a:xfrm>
            <a:off x="3974050" y="1413372"/>
            <a:ext cx="6442430" cy="3811775"/>
          </a:xfrm>
          <a:prstGeom prst="roundRect">
            <a:avLst>
              <a:gd name="adj" fmla="val 9670"/>
            </a:avLst>
          </a:prstGeom>
          <a:solidFill>
            <a:srgbClr val="CFCFE4">
              <a:alpha val="5803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92CAD70A-A8E2-4309-A61F-D2494272B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84" y="1254201"/>
            <a:ext cx="3886684" cy="4371043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xmlns="" id="{04181487-1410-4E30-9084-75332FA14122}"/>
              </a:ext>
            </a:extLst>
          </p:cNvPr>
          <p:cNvGrpSpPr/>
          <p:nvPr/>
        </p:nvGrpSpPr>
        <p:grpSpPr>
          <a:xfrm>
            <a:off x="6436844" y="2333514"/>
            <a:ext cx="187203" cy="589703"/>
            <a:chOff x="1754187" y="2016289"/>
            <a:chExt cx="243463" cy="841462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xmlns="" id="{50048992-0CB7-4800-866C-A58842567E7D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xmlns="" id="{9F7CFD07-0B17-49D7-AD38-043D78D012AE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xmlns="" id="{A29314E4-7D04-4EC9-BDFF-8AE1162684D1}"/>
                </a:ext>
              </a:extLst>
            </p:cNvPr>
            <p:cNvSpPr/>
            <p:nvPr/>
          </p:nvSpPr>
          <p:spPr>
            <a:xfrm>
              <a:off x="1754187" y="2605992"/>
              <a:ext cx="243463" cy="25175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xmlns="" id="{BC4B1F18-FEEA-4835-8EC1-D94CED5640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142" y="2203406"/>
            <a:ext cx="1312955" cy="1343655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83637D93-EDCB-4013-8AC9-E5B81384910C}"/>
              </a:ext>
            </a:extLst>
          </p:cNvPr>
          <p:cNvGrpSpPr/>
          <p:nvPr/>
        </p:nvGrpSpPr>
        <p:grpSpPr>
          <a:xfrm>
            <a:off x="647383" y="1447053"/>
            <a:ext cx="243463" cy="841462"/>
            <a:chOff x="1754187" y="2016289"/>
            <a:chExt cx="243463" cy="841462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0B273B16-1EDD-44DD-8F5D-541A7B6E07E0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xmlns="" id="{289DEB6A-9330-4717-9D55-1FA25941B0FF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xmlns="" id="{8187949E-E975-48F2-9080-1FD5990184D5}"/>
                </a:ext>
              </a:extLst>
            </p:cNvPr>
            <p:cNvSpPr/>
            <p:nvPr/>
          </p:nvSpPr>
          <p:spPr>
            <a:xfrm>
              <a:off x="1754187" y="2605992"/>
              <a:ext cx="243463" cy="25175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BF5BFC59-C409-404D-8CF3-84BE4149ED69}"/>
              </a:ext>
            </a:extLst>
          </p:cNvPr>
          <p:cNvGrpSpPr/>
          <p:nvPr/>
        </p:nvGrpSpPr>
        <p:grpSpPr>
          <a:xfrm>
            <a:off x="1335187" y="1599453"/>
            <a:ext cx="243463" cy="841462"/>
            <a:chOff x="1754187" y="2016289"/>
            <a:chExt cx="243463" cy="841462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xmlns="" id="{F7E328E4-ED9D-4E76-AC6D-24D232CC9E38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xmlns="" id="{B7DC47AE-0A6C-4657-BF89-95C8227FCDE6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xmlns="" id="{19636C9A-3AD6-40FE-A2A2-F0386989C966}"/>
                </a:ext>
              </a:extLst>
            </p:cNvPr>
            <p:cNvSpPr/>
            <p:nvPr/>
          </p:nvSpPr>
          <p:spPr>
            <a:xfrm>
              <a:off x="1754187" y="2605992"/>
              <a:ext cx="243463" cy="25175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B30C5F77-F4D3-434D-B33B-0B09CFBF0BA7}"/>
              </a:ext>
            </a:extLst>
          </p:cNvPr>
          <p:cNvGrpSpPr/>
          <p:nvPr/>
        </p:nvGrpSpPr>
        <p:grpSpPr>
          <a:xfrm>
            <a:off x="1340024" y="1613703"/>
            <a:ext cx="243463" cy="841462"/>
            <a:chOff x="1754187" y="2016289"/>
            <a:chExt cx="243463" cy="841462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7D2699EE-7446-43E7-8E50-1E28A8CA835B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E1D85610-6D47-40C1-A91D-0D258773C7E5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D91111E3-6D44-4573-864F-253F19E99DFB}"/>
                </a:ext>
              </a:extLst>
            </p:cNvPr>
            <p:cNvSpPr/>
            <p:nvPr/>
          </p:nvSpPr>
          <p:spPr>
            <a:xfrm>
              <a:off x="1754187" y="2605992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2358F0B7-CBAC-4369-858B-76DF87A6EF1F}"/>
              </a:ext>
            </a:extLst>
          </p:cNvPr>
          <p:cNvGrpSpPr/>
          <p:nvPr/>
        </p:nvGrpSpPr>
        <p:grpSpPr>
          <a:xfrm>
            <a:off x="6432448" y="2323233"/>
            <a:ext cx="187203" cy="589703"/>
            <a:chOff x="1754187" y="2016289"/>
            <a:chExt cx="243463" cy="841462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xmlns="" id="{C812FA75-1426-492D-9409-5FA23C6C4BA8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xmlns="" id="{B6764475-D497-4CEB-B6AB-4699F6A50410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xmlns="" id="{7B75EC56-FFAF-4A83-B30B-7ADFBE0881CD}"/>
                </a:ext>
              </a:extLst>
            </p:cNvPr>
            <p:cNvSpPr/>
            <p:nvPr/>
          </p:nvSpPr>
          <p:spPr>
            <a:xfrm>
              <a:off x="1754187" y="2605992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8EEE3B1B-0233-4B23-BB3A-34005FB91C43}"/>
              </a:ext>
            </a:extLst>
          </p:cNvPr>
          <p:cNvGrpSpPr/>
          <p:nvPr/>
        </p:nvGrpSpPr>
        <p:grpSpPr>
          <a:xfrm>
            <a:off x="6155995" y="2333513"/>
            <a:ext cx="187203" cy="568703"/>
            <a:chOff x="1754187" y="2016289"/>
            <a:chExt cx="243463" cy="811497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xmlns="" id="{3DBFBAFA-06CA-4FDD-96B8-8A903D3DD43D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xmlns="" id="{900A5367-A825-4E8E-B5EC-6941CCB0E827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xmlns="" id="{7E2FCC2C-BE64-4BF9-94A4-D6AFBE438AD0}"/>
                </a:ext>
              </a:extLst>
            </p:cNvPr>
            <p:cNvSpPr/>
            <p:nvPr/>
          </p:nvSpPr>
          <p:spPr>
            <a:xfrm>
              <a:off x="1754187" y="2605993"/>
              <a:ext cx="243463" cy="221793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8E66878B-CA1B-4F4E-803C-5BF019743A83}"/>
              </a:ext>
            </a:extLst>
          </p:cNvPr>
          <p:cNvGrpSpPr/>
          <p:nvPr/>
        </p:nvGrpSpPr>
        <p:grpSpPr>
          <a:xfrm rot="16200000">
            <a:off x="6271598" y="3118011"/>
            <a:ext cx="187203" cy="589703"/>
            <a:chOff x="1754187" y="2016289"/>
            <a:chExt cx="243463" cy="841462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xmlns="" id="{682799B4-59E7-4A70-ACD8-F5D8CA582AF8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xmlns="" id="{B56B5248-BF5B-4A6D-974D-D5FFA768B9D7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xmlns="" id="{0A4E8A73-84AA-4716-8B7C-254352B25342}"/>
                </a:ext>
              </a:extLst>
            </p:cNvPr>
            <p:cNvSpPr/>
            <p:nvPr/>
          </p:nvSpPr>
          <p:spPr>
            <a:xfrm>
              <a:off x="1754187" y="2605992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317653F-7A72-43B0-93EC-40031BC27936}"/>
              </a:ext>
            </a:extLst>
          </p:cNvPr>
          <p:cNvGrpSpPr/>
          <p:nvPr/>
        </p:nvGrpSpPr>
        <p:grpSpPr>
          <a:xfrm>
            <a:off x="3242318" y="1643311"/>
            <a:ext cx="2537365" cy="3502620"/>
            <a:chOff x="3242318" y="1643311"/>
            <a:chExt cx="2537365" cy="3502620"/>
          </a:xfrm>
        </p:grpSpPr>
        <p:sp>
          <p:nvSpPr>
            <p:cNvPr id="5" name="Arrow: Curved Right 4">
              <a:extLst>
                <a:ext uri="{FF2B5EF4-FFF2-40B4-BE49-F238E27FC236}">
                  <a16:creationId xmlns:a16="http://schemas.microsoft.com/office/drawing/2014/main" xmlns="" id="{0FAF9FD0-B00B-4BCE-8944-CF2622DC2389}"/>
                </a:ext>
              </a:extLst>
            </p:cNvPr>
            <p:cNvSpPr/>
            <p:nvPr/>
          </p:nvSpPr>
          <p:spPr>
            <a:xfrm rot="4085617" flipV="1">
              <a:off x="3759184" y="1126445"/>
              <a:ext cx="727672" cy="1761403"/>
            </a:xfrm>
            <a:prstGeom prst="curvedRightArrow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8" name="Arrow: Curved Right 107">
              <a:extLst>
                <a:ext uri="{FF2B5EF4-FFF2-40B4-BE49-F238E27FC236}">
                  <a16:creationId xmlns:a16="http://schemas.microsoft.com/office/drawing/2014/main" xmlns="" id="{7193A765-8D90-4516-8588-02CA7AEFFEF7}"/>
                </a:ext>
              </a:extLst>
            </p:cNvPr>
            <p:cNvSpPr/>
            <p:nvPr/>
          </p:nvSpPr>
          <p:spPr>
            <a:xfrm rot="13748347" flipV="1">
              <a:off x="4208262" y="3574510"/>
              <a:ext cx="727672" cy="2415170"/>
            </a:xfrm>
            <a:prstGeom prst="curvedRightArrow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xmlns="" id="{2E5B63B2-DF38-4D98-99FD-5C8BAB634151}"/>
              </a:ext>
            </a:extLst>
          </p:cNvPr>
          <p:cNvSpPr/>
          <p:nvPr/>
        </p:nvSpPr>
        <p:spPr>
          <a:xfrm>
            <a:off x="2089372" y="680764"/>
            <a:ext cx="2278436" cy="766290"/>
          </a:xfrm>
          <a:prstGeom prst="wedgeRoundRectCallout">
            <a:avLst>
              <a:gd name="adj1" fmla="val -69374"/>
              <a:gd name="adj2" fmla="val 58900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I’m still red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E4AD6C58-D7CA-409A-98F5-4B9519845DE5}"/>
              </a:ext>
            </a:extLst>
          </p:cNvPr>
          <p:cNvGrpSpPr/>
          <p:nvPr/>
        </p:nvGrpSpPr>
        <p:grpSpPr>
          <a:xfrm>
            <a:off x="8339703" y="1762254"/>
            <a:ext cx="3600363" cy="3600363"/>
            <a:chOff x="8339703" y="1762254"/>
            <a:chExt cx="3600363" cy="3600363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CB5A9E2B-E5DA-42FD-B680-0631F63B3620}"/>
                </a:ext>
              </a:extLst>
            </p:cNvPr>
            <p:cNvGrpSpPr/>
            <p:nvPr/>
          </p:nvGrpSpPr>
          <p:grpSpPr>
            <a:xfrm>
              <a:off x="8339703" y="1762254"/>
              <a:ext cx="3600363" cy="3600363"/>
              <a:chOff x="14016880" y="2261696"/>
              <a:chExt cx="3600363" cy="3600363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xmlns="" id="{9FC341B0-0C2A-433E-AB81-ED87FDA5D8CC}"/>
                  </a:ext>
                </a:extLst>
              </p:cNvPr>
              <p:cNvSpPr/>
              <p:nvPr/>
            </p:nvSpPr>
            <p:spPr>
              <a:xfrm>
                <a:off x="14129982" y="3162614"/>
                <a:ext cx="1698535" cy="16497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xmlns="" id="{B0E0DB5E-C6F4-4DC6-9D6F-3B760387CA5F}"/>
                  </a:ext>
                </a:extLst>
              </p:cNvPr>
              <p:cNvSpPr/>
              <p:nvPr/>
            </p:nvSpPr>
            <p:spPr>
              <a:xfrm>
                <a:off x="15779370" y="3139694"/>
                <a:ext cx="1698535" cy="16497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FB7BD82C-85CE-46B9-AC9D-A93919A462E7}"/>
                  </a:ext>
                </a:extLst>
              </p:cNvPr>
              <p:cNvSpPr/>
              <p:nvPr/>
            </p:nvSpPr>
            <p:spPr>
              <a:xfrm>
                <a:off x="15158548" y="2341872"/>
                <a:ext cx="1858101" cy="16497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xmlns="" id="{F0BDBB64-FC3F-4EF1-ABC6-2E3D4407E2B1}"/>
                  </a:ext>
                </a:extLst>
              </p:cNvPr>
              <p:cNvSpPr/>
              <p:nvPr/>
            </p:nvSpPr>
            <p:spPr>
              <a:xfrm>
                <a:off x="15158548" y="3890127"/>
                <a:ext cx="1858101" cy="8993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9" name="Picture 2" descr="Related image">
                <a:extLst>
                  <a:ext uri="{FF2B5EF4-FFF2-40B4-BE49-F238E27FC236}">
                    <a16:creationId xmlns:a16="http://schemas.microsoft.com/office/drawing/2014/main" xmlns="" id="{3A1B322E-D310-4A7F-B348-8235E549C8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16880" y="2261696"/>
                <a:ext cx="3600363" cy="3600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F349CFE4-E50E-43CC-B728-F666E3B32F12}"/>
                </a:ext>
              </a:extLst>
            </p:cNvPr>
            <p:cNvGrpSpPr/>
            <p:nvPr/>
          </p:nvGrpSpPr>
          <p:grpSpPr>
            <a:xfrm>
              <a:off x="8920516" y="2999834"/>
              <a:ext cx="2496034" cy="800472"/>
              <a:chOff x="4772888" y="2999834"/>
              <a:chExt cx="2496034" cy="800472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xmlns="" id="{17B449C4-6036-47D4-8848-1E49A98BDDBA}"/>
                  </a:ext>
                </a:extLst>
              </p:cNvPr>
              <p:cNvSpPr/>
              <p:nvPr/>
            </p:nvSpPr>
            <p:spPr>
              <a:xfrm>
                <a:off x="4772888" y="2999834"/>
                <a:ext cx="705198" cy="648072"/>
              </a:xfrm>
              <a:prstGeom prst="roundRect">
                <a:avLst/>
              </a:prstGeom>
              <a:solidFill>
                <a:srgbClr val="E5E5FA"/>
              </a:solidFill>
              <a:ln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xmlns="" id="{4B0124D4-2C8C-4529-93DC-00AE5E0BE709}"/>
                  </a:ext>
                </a:extLst>
              </p:cNvPr>
              <p:cNvSpPr/>
              <p:nvPr/>
            </p:nvSpPr>
            <p:spPr>
              <a:xfrm>
                <a:off x="4925288" y="3152234"/>
                <a:ext cx="705198" cy="648072"/>
              </a:xfrm>
              <a:prstGeom prst="roundRect">
                <a:avLst/>
              </a:prstGeom>
              <a:solidFill>
                <a:srgbClr val="E5E5FA"/>
              </a:solidFill>
              <a:ln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xmlns="" id="{D2188A9D-F182-4A24-9BC5-F86151B06FC5}"/>
                  </a:ext>
                </a:extLst>
              </p:cNvPr>
              <p:cNvSpPr/>
              <p:nvPr/>
            </p:nvSpPr>
            <p:spPr>
              <a:xfrm>
                <a:off x="6411324" y="2999834"/>
                <a:ext cx="705198" cy="648072"/>
              </a:xfrm>
              <a:prstGeom prst="roundRect">
                <a:avLst/>
              </a:prstGeom>
              <a:solidFill>
                <a:srgbClr val="E5E5FA"/>
              </a:solidFill>
              <a:ln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xmlns="" id="{3B02D670-0BFD-416B-9D7E-87884BB639A3}"/>
                  </a:ext>
                </a:extLst>
              </p:cNvPr>
              <p:cNvSpPr/>
              <p:nvPr/>
            </p:nvSpPr>
            <p:spPr>
              <a:xfrm>
                <a:off x="6563724" y="3152234"/>
                <a:ext cx="705198" cy="648072"/>
              </a:xfrm>
              <a:prstGeom prst="roundRect">
                <a:avLst/>
              </a:prstGeom>
              <a:solidFill>
                <a:srgbClr val="E5E5FA"/>
              </a:solidFill>
              <a:ln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xmlns="" id="{972F23B7-C876-42AD-B046-08DCED2348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8087" y="3465004"/>
                <a:ext cx="707422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C8FF23C4-12A8-4214-BDCD-6A6F5807BF5F}"/>
              </a:ext>
            </a:extLst>
          </p:cNvPr>
          <p:cNvSpPr txBox="1"/>
          <p:nvPr/>
        </p:nvSpPr>
        <p:spPr>
          <a:xfrm>
            <a:off x="2985356" y="5337212"/>
            <a:ext cx="8583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Noisy / redundant updates are </a:t>
            </a:r>
            <a:r>
              <a:rPr lang="en-US" dirty="0" err="1"/>
              <a:t>quicky</a:t>
            </a:r>
            <a:r>
              <a:rPr lang="en-US" dirty="0"/>
              <a:t> processed at the edge, at zero incremental cost in bandwidth/compute/storage</a:t>
            </a:r>
          </a:p>
        </p:txBody>
      </p:sp>
    </p:spTree>
    <p:extLst>
      <p:ext uri="{BB962C8B-B14F-4D97-AF65-F5344CB8AC3E}">
        <p14:creationId xmlns:p14="http://schemas.microsoft.com/office/powerpoint/2010/main" val="2703030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xmlns="" id="{0CB9052F-20EB-4A76-B388-72D24E0AF9A5}"/>
              </a:ext>
            </a:extLst>
          </p:cNvPr>
          <p:cNvSpPr/>
          <p:nvPr/>
        </p:nvSpPr>
        <p:spPr>
          <a:xfrm>
            <a:off x="3974050" y="1413372"/>
            <a:ext cx="6442430" cy="3811775"/>
          </a:xfrm>
          <a:prstGeom prst="roundRect">
            <a:avLst>
              <a:gd name="adj" fmla="val 9670"/>
            </a:avLst>
          </a:prstGeom>
          <a:solidFill>
            <a:srgbClr val="CFCFE4">
              <a:alpha val="5803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515025BE-EA5A-4F4E-A697-B8E419E7C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99" y="1248551"/>
            <a:ext cx="3886684" cy="437104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BD9040B4-5F69-45E9-A643-8A319A6CA309}"/>
              </a:ext>
            </a:extLst>
          </p:cNvPr>
          <p:cNvGrpSpPr/>
          <p:nvPr/>
        </p:nvGrpSpPr>
        <p:grpSpPr>
          <a:xfrm>
            <a:off x="647383" y="1447053"/>
            <a:ext cx="243463" cy="841462"/>
            <a:chOff x="1754187" y="2016289"/>
            <a:chExt cx="243463" cy="841462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7DA7D2CA-9691-4F01-B447-918B22D95B23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5B65C661-8DCE-4728-92B7-BC89387CA87D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59D75112-B21A-4EFB-8F25-974D5EE7F6E5}"/>
                </a:ext>
              </a:extLst>
            </p:cNvPr>
            <p:cNvSpPr/>
            <p:nvPr/>
          </p:nvSpPr>
          <p:spPr>
            <a:xfrm>
              <a:off x="1754187" y="2605992"/>
              <a:ext cx="243463" cy="25175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EF22D443-6F12-4779-8ECD-1269B2620C75}"/>
              </a:ext>
            </a:extLst>
          </p:cNvPr>
          <p:cNvGrpSpPr/>
          <p:nvPr/>
        </p:nvGrpSpPr>
        <p:grpSpPr>
          <a:xfrm>
            <a:off x="1335187" y="1599453"/>
            <a:ext cx="243463" cy="841462"/>
            <a:chOff x="1754187" y="2016289"/>
            <a:chExt cx="243463" cy="841462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E1F4A392-9B17-4A21-A76A-4B3ED1D39F5C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1793E8DB-0D8C-4752-AB57-8729304ACA4E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271731E0-9F85-45C6-AD65-9B8CBF0DAD4B}"/>
                </a:ext>
              </a:extLst>
            </p:cNvPr>
            <p:cNvSpPr/>
            <p:nvPr/>
          </p:nvSpPr>
          <p:spPr>
            <a:xfrm>
              <a:off x="1754187" y="2605992"/>
              <a:ext cx="243463" cy="25175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A592982-8A01-4FFE-A5D2-ADE9CA41239A}"/>
              </a:ext>
            </a:extLst>
          </p:cNvPr>
          <p:cNvGrpSpPr/>
          <p:nvPr/>
        </p:nvGrpSpPr>
        <p:grpSpPr>
          <a:xfrm>
            <a:off x="1340024" y="1613703"/>
            <a:ext cx="243463" cy="841462"/>
            <a:chOff x="1754187" y="2016289"/>
            <a:chExt cx="243463" cy="841462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FC7B37DA-89CC-4839-B75E-29177FAF44B3}"/>
                </a:ext>
              </a:extLst>
            </p:cNvPr>
            <p:cNvSpPr/>
            <p:nvPr/>
          </p:nvSpPr>
          <p:spPr>
            <a:xfrm>
              <a:off x="1754187" y="2016289"/>
              <a:ext cx="243463" cy="25175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38DE325B-B2EC-4038-9B4E-E7534AD35F8F}"/>
                </a:ext>
              </a:extLst>
            </p:cNvPr>
            <p:cNvSpPr/>
            <p:nvPr/>
          </p:nvSpPr>
          <p:spPr>
            <a:xfrm>
              <a:off x="1754187" y="2309720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87F81DDC-6054-4193-A464-7C963419165D}"/>
                </a:ext>
              </a:extLst>
            </p:cNvPr>
            <p:cNvSpPr/>
            <p:nvPr/>
          </p:nvSpPr>
          <p:spPr>
            <a:xfrm>
              <a:off x="1754187" y="2605992"/>
              <a:ext cx="243463" cy="251759"/>
            </a:xfrm>
            <a:prstGeom prst="ellipse">
              <a:avLst/>
            </a:prstGeom>
            <a:solidFill>
              <a:srgbClr val="1D1D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xmlns="" id="{87B1A975-A1E9-4031-B05B-9545A35F1F75}"/>
              </a:ext>
            </a:extLst>
          </p:cNvPr>
          <p:cNvSpPr/>
          <p:nvPr/>
        </p:nvSpPr>
        <p:spPr>
          <a:xfrm>
            <a:off x="2089372" y="680764"/>
            <a:ext cx="2370258" cy="766290"/>
          </a:xfrm>
          <a:prstGeom prst="wedgeRoundRectCallout">
            <a:avLst>
              <a:gd name="adj1" fmla="val -69374"/>
              <a:gd name="adj2" fmla="val 58900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I’m still red</a:t>
            </a:r>
          </a:p>
        </p:txBody>
      </p:sp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xmlns="" id="{B3BF3998-E7A9-4ACA-B028-D4203CEFA597}"/>
              </a:ext>
            </a:extLst>
          </p:cNvPr>
          <p:cNvSpPr/>
          <p:nvPr/>
        </p:nvSpPr>
        <p:spPr>
          <a:xfrm>
            <a:off x="1215026" y="200329"/>
            <a:ext cx="2110284" cy="766290"/>
          </a:xfrm>
          <a:prstGeom prst="wedgeRoundRectCallout">
            <a:avLst>
              <a:gd name="adj1" fmla="val -52378"/>
              <a:gd name="adj2" fmla="val 88732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I’m green</a:t>
            </a:r>
          </a:p>
        </p:txBody>
      </p:sp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xmlns="" id="{C13CA0A9-E9B7-4E76-AB8C-5176625E3EC0}"/>
              </a:ext>
            </a:extLst>
          </p:cNvPr>
          <p:cNvSpPr/>
          <p:nvPr/>
        </p:nvSpPr>
        <p:spPr>
          <a:xfrm>
            <a:off x="1234285" y="3400218"/>
            <a:ext cx="2110284" cy="766290"/>
          </a:xfrm>
          <a:prstGeom prst="wedgeRoundRectCallout">
            <a:avLst>
              <a:gd name="adj1" fmla="val -59600"/>
              <a:gd name="adj2" fmla="val 83760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No push</a:t>
            </a:r>
          </a:p>
        </p:txBody>
      </p: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xmlns="" id="{CDC94208-EF95-4288-801D-144F33C08C2A}"/>
              </a:ext>
            </a:extLst>
          </p:cNvPr>
          <p:cNvSpPr/>
          <p:nvPr/>
        </p:nvSpPr>
        <p:spPr>
          <a:xfrm>
            <a:off x="1499551" y="4355073"/>
            <a:ext cx="2110284" cy="766290"/>
          </a:xfrm>
          <a:prstGeom prst="wedgeRoundRectCallout">
            <a:avLst>
              <a:gd name="adj1" fmla="val -59600"/>
              <a:gd name="adj2" fmla="val 83760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No push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ACCCB6BA-58B0-456E-A342-92B0BF015C41}"/>
              </a:ext>
            </a:extLst>
          </p:cNvPr>
          <p:cNvGrpSpPr/>
          <p:nvPr/>
        </p:nvGrpSpPr>
        <p:grpSpPr>
          <a:xfrm>
            <a:off x="69737" y="1326929"/>
            <a:ext cx="1939987" cy="1812477"/>
            <a:chOff x="-2139406" y="-414068"/>
            <a:chExt cx="1939987" cy="1812477"/>
          </a:xfrm>
        </p:grpSpPr>
        <p:sp>
          <p:nvSpPr>
            <p:cNvPr id="57" name="Speech Bubble: Rectangle with Corners Rounded 56">
              <a:extLst>
                <a:ext uri="{FF2B5EF4-FFF2-40B4-BE49-F238E27FC236}">
                  <a16:creationId xmlns:a16="http://schemas.microsoft.com/office/drawing/2014/main" xmlns="" id="{8AA50ACE-D0F4-4C14-900B-6BB279D69BDD}"/>
                </a:ext>
              </a:extLst>
            </p:cNvPr>
            <p:cNvSpPr/>
            <p:nvPr/>
          </p:nvSpPr>
          <p:spPr>
            <a:xfrm>
              <a:off x="-1353398" y="729409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58" name="Speech Bubble: Rectangle with Corners Rounded 57">
              <a:extLst>
                <a:ext uri="{FF2B5EF4-FFF2-40B4-BE49-F238E27FC236}">
                  <a16:creationId xmlns:a16="http://schemas.microsoft.com/office/drawing/2014/main" xmlns="" id="{DCCCC846-16B0-4B64-875F-BA89F1A426EB}"/>
                </a:ext>
              </a:extLst>
            </p:cNvPr>
            <p:cNvSpPr/>
            <p:nvPr/>
          </p:nvSpPr>
          <p:spPr>
            <a:xfrm>
              <a:off x="-1586485" y="32442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59" name="Speech Bubble: Rectangle with Corners Rounded 58">
              <a:extLst>
                <a:ext uri="{FF2B5EF4-FFF2-40B4-BE49-F238E27FC236}">
                  <a16:creationId xmlns:a16="http://schemas.microsoft.com/office/drawing/2014/main" xmlns="" id="{978C1E69-89D0-4ECD-B9DA-B4ED023F12E2}"/>
                </a:ext>
              </a:extLst>
            </p:cNvPr>
            <p:cNvSpPr/>
            <p:nvPr/>
          </p:nvSpPr>
          <p:spPr>
            <a:xfrm>
              <a:off x="-1910487" y="-35896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60" name="Speech Bubble: Rectangle with Corners Rounded 59">
              <a:extLst>
                <a:ext uri="{FF2B5EF4-FFF2-40B4-BE49-F238E27FC236}">
                  <a16:creationId xmlns:a16="http://schemas.microsoft.com/office/drawing/2014/main" xmlns="" id="{3DE793A1-1722-41A3-AD26-6E285F031AF6}"/>
                </a:ext>
              </a:extLst>
            </p:cNvPr>
            <p:cNvSpPr/>
            <p:nvPr/>
          </p:nvSpPr>
          <p:spPr>
            <a:xfrm>
              <a:off x="-2139406" y="-41406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DA75D2A1-6F50-4842-82AA-F21625CFAFFF}"/>
              </a:ext>
            </a:extLst>
          </p:cNvPr>
          <p:cNvGrpSpPr/>
          <p:nvPr/>
        </p:nvGrpSpPr>
        <p:grpSpPr>
          <a:xfrm>
            <a:off x="149385" y="3006698"/>
            <a:ext cx="1939987" cy="1812477"/>
            <a:chOff x="-2139406" y="-414068"/>
            <a:chExt cx="1939987" cy="1812477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xmlns="" id="{0FD5BFAF-9752-4115-A990-9BD7E7273EB2}"/>
                </a:ext>
              </a:extLst>
            </p:cNvPr>
            <p:cNvSpPr/>
            <p:nvPr/>
          </p:nvSpPr>
          <p:spPr>
            <a:xfrm>
              <a:off x="-1353398" y="729409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63" name="Speech Bubble: Rectangle with Corners Rounded 62">
              <a:extLst>
                <a:ext uri="{FF2B5EF4-FFF2-40B4-BE49-F238E27FC236}">
                  <a16:creationId xmlns:a16="http://schemas.microsoft.com/office/drawing/2014/main" xmlns="" id="{B9743C55-32CA-450B-81B8-22808258A7AB}"/>
                </a:ext>
              </a:extLst>
            </p:cNvPr>
            <p:cNvSpPr/>
            <p:nvPr/>
          </p:nvSpPr>
          <p:spPr>
            <a:xfrm>
              <a:off x="-1586485" y="32442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64" name="Speech Bubble: Rectangle with Corners Rounded 63">
              <a:extLst>
                <a:ext uri="{FF2B5EF4-FFF2-40B4-BE49-F238E27FC236}">
                  <a16:creationId xmlns:a16="http://schemas.microsoft.com/office/drawing/2014/main" xmlns="" id="{352CBF50-CF91-43A3-8556-4E37B5D930CD}"/>
                </a:ext>
              </a:extLst>
            </p:cNvPr>
            <p:cNvSpPr/>
            <p:nvPr/>
          </p:nvSpPr>
          <p:spPr>
            <a:xfrm>
              <a:off x="-1910487" y="-35896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65" name="Speech Bubble: Rectangle with Corners Rounded 64">
              <a:extLst>
                <a:ext uri="{FF2B5EF4-FFF2-40B4-BE49-F238E27FC236}">
                  <a16:creationId xmlns:a16="http://schemas.microsoft.com/office/drawing/2014/main" xmlns="" id="{54042153-0EFC-48AA-9DE2-478F268EA1FD}"/>
                </a:ext>
              </a:extLst>
            </p:cNvPr>
            <p:cNvSpPr/>
            <p:nvPr/>
          </p:nvSpPr>
          <p:spPr>
            <a:xfrm>
              <a:off x="-2139406" y="-41406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946F4DBE-7BE9-4B99-9A4E-D5683A15CA68}"/>
              </a:ext>
            </a:extLst>
          </p:cNvPr>
          <p:cNvGrpSpPr/>
          <p:nvPr/>
        </p:nvGrpSpPr>
        <p:grpSpPr>
          <a:xfrm>
            <a:off x="69737" y="4582402"/>
            <a:ext cx="1939987" cy="1812477"/>
            <a:chOff x="-2139406" y="-414068"/>
            <a:chExt cx="1939987" cy="1812477"/>
          </a:xfrm>
        </p:grpSpPr>
        <p:sp>
          <p:nvSpPr>
            <p:cNvPr id="67" name="Speech Bubble: Rectangle with Corners Rounded 66">
              <a:extLst>
                <a:ext uri="{FF2B5EF4-FFF2-40B4-BE49-F238E27FC236}">
                  <a16:creationId xmlns:a16="http://schemas.microsoft.com/office/drawing/2014/main" xmlns="" id="{57DF9796-E560-4C8A-81CB-C2C33EDA9CAF}"/>
                </a:ext>
              </a:extLst>
            </p:cNvPr>
            <p:cNvSpPr/>
            <p:nvPr/>
          </p:nvSpPr>
          <p:spPr>
            <a:xfrm>
              <a:off x="-1353398" y="729409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68" name="Speech Bubble: Rectangle with Corners Rounded 67">
              <a:extLst>
                <a:ext uri="{FF2B5EF4-FFF2-40B4-BE49-F238E27FC236}">
                  <a16:creationId xmlns:a16="http://schemas.microsoft.com/office/drawing/2014/main" xmlns="" id="{6D5F5320-E6CE-4B4D-871B-BEA5B11AE78A}"/>
                </a:ext>
              </a:extLst>
            </p:cNvPr>
            <p:cNvSpPr/>
            <p:nvPr/>
          </p:nvSpPr>
          <p:spPr>
            <a:xfrm>
              <a:off x="-1586485" y="32442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69" name="Speech Bubble: Rectangle with Corners Rounded 68">
              <a:extLst>
                <a:ext uri="{FF2B5EF4-FFF2-40B4-BE49-F238E27FC236}">
                  <a16:creationId xmlns:a16="http://schemas.microsoft.com/office/drawing/2014/main" xmlns="" id="{19AB97A4-A983-420B-B477-BDEA0C7BE2F8}"/>
                </a:ext>
              </a:extLst>
            </p:cNvPr>
            <p:cNvSpPr/>
            <p:nvPr/>
          </p:nvSpPr>
          <p:spPr>
            <a:xfrm>
              <a:off x="-1910487" y="-35896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70" name="Speech Bubble: Rectangle with Corners Rounded 69">
              <a:extLst>
                <a:ext uri="{FF2B5EF4-FFF2-40B4-BE49-F238E27FC236}">
                  <a16:creationId xmlns:a16="http://schemas.microsoft.com/office/drawing/2014/main" xmlns="" id="{DBE7C0B2-CC88-47F8-B846-3ACC79D2088E}"/>
                </a:ext>
              </a:extLst>
            </p:cNvPr>
            <p:cNvSpPr/>
            <p:nvPr/>
          </p:nvSpPr>
          <p:spPr>
            <a:xfrm>
              <a:off x="-2139406" y="-41406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BADC92AC-6CBF-4CA3-AED5-9EFA552BA3B4}"/>
              </a:ext>
            </a:extLst>
          </p:cNvPr>
          <p:cNvGrpSpPr/>
          <p:nvPr/>
        </p:nvGrpSpPr>
        <p:grpSpPr>
          <a:xfrm>
            <a:off x="-5426" y="105074"/>
            <a:ext cx="1939987" cy="1812477"/>
            <a:chOff x="-2139406" y="-414068"/>
            <a:chExt cx="1939987" cy="1812477"/>
          </a:xfrm>
        </p:grpSpPr>
        <p:sp>
          <p:nvSpPr>
            <p:cNvPr id="80" name="Speech Bubble: Rectangle with Corners Rounded 79">
              <a:extLst>
                <a:ext uri="{FF2B5EF4-FFF2-40B4-BE49-F238E27FC236}">
                  <a16:creationId xmlns:a16="http://schemas.microsoft.com/office/drawing/2014/main" xmlns="" id="{50472789-2075-40AB-A6AE-237685C5D38C}"/>
                </a:ext>
              </a:extLst>
            </p:cNvPr>
            <p:cNvSpPr/>
            <p:nvPr/>
          </p:nvSpPr>
          <p:spPr>
            <a:xfrm>
              <a:off x="-1353398" y="729409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81" name="Speech Bubble: Rectangle with Corners Rounded 80">
              <a:extLst>
                <a:ext uri="{FF2B5EF4-FFF2-40B4-BE49-F238E27FC236}">
                  <a16:creationId xmlns:a16="http://schemas.microsoft.com/office/drawing/2014/main" xmlns="" id="{DCAE9A76-D72F-4AB6-878E-E2EBB64E34D1}"/>
                </a:ext>
              </a:extLst>
            </p:cNvPr>
            <p:cNvSpPr/>
            <p:nvPr/>
          </p:nvSpPr>
          <p:spPr>
            <a:xfrm>
              <a:off x="-1586485" y="32442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82" name="Speech Bubble: Rectangle with Corners Rounded 81">
              <a:extLst>
                <a:ext uri="{FF2B5EF4-FFF2-40B4-BE49-F238E27FC236}">
                  <a16:creationId xmlns:a16="http://schemas.microsoft.com/office/drawing/2014/main" xmlns="" id="{D53C27CD-5D0B-4DED-B3D9-C4CE94889300}"/>
                </a:ext>
              </a:extLst>
            </p:cNvPr>
            <p:cNvSpPr/>
            <p:nvPr/>
          </p:nvSpPr>
          <p:spPr>
            <a:xfrm>
              <a:off x="-1910487" y="-35896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83" name="Speech Bubble: Rectangle with Corners Rounded 82">
              <a:extLst>
                <a:ext uri="{FF2B5EF4-FFF2-40B4-BE49-F238E27FC236}">
                  <a16:creationId xmlns:a16="http://schemas.microsoft.com/office/drawing/2014/main" xmlns="" id="{F309464D-2A42-47A6-9F7B-001EC1C7464F}"/>
                </a:ext>
              </a:extLst>
            </p:cNvPr>
            <p:cNvSpPr/>
            <p:nvPr/>
          </p:nvSpPr>
          <p:spPr>
            <a:xfrm>
              <a:off x="-2139406" y="-41406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833469D2-CC2A-4EF7-9B9C-6890D714D8F8}"/>
              </a:ext>
            </a:extLst>
          </p:cNvPr>
          <p:cNvGrpSpPr/>
          <p:nvPr/>
        </p:nvGrpSpPr>
        <p:grpSpPr>
          <a:xfrm>
            <a:off x="-845236" y="3059952"/>
            <a:ext cx="1939987" cy="1812477"/>
            <a:chOff x="-2139406" y="-414068"/>
            <a:chExt cx="1939987" cy="1812477"/>
          </a:xfrm>
        </p:grpSpPr>
        <p:sp>
          <p:nvSpPr>
            <p:cNvPr id="89" name="Speech Bubble: Rectangle with Corners Rounded 88">
              <a:extLst>
                <a:ext uri="{FF2B5EF4-FFF2-40B4-BE49-F238E27FC236}">
                  <a16:creationId xmlns:a16="http://schemas.microsoft.com/office/drawing/2014/main" xmlns="" id="{501508ED-0A98-4225-BB2F-E1003A29B45A}"/>
                </a:ext>
              </a:extLst>
            </p:cNvPr>
            <p:cNvSpPr/>
            <p:nvPr/>
          </p:nvSpPr>
          <p:spPr>
            <a:xfrm>
              <a:off x="-1353398" y="729409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106" name="Speech Bubble: Rectangle with Corners Rounded 105">
              <a:extLst>
                <a:ext uri="{FF2B5EF4-FFF2-40B4-BE49-F238E27FC236}">
                  <a16:creationId xmlns:a16="http://schemas.microsoft.com/office/drawing/2014/main" xmlns="" id="{F10E30A2-F6C2-46AB-BD34-3C5CBA50869C}"/>
                </a:ext>
              </a:extLst>
            </p:cNvPr>
            <p:cNvSpPr/>
            <p:nvPr/>
          </p:nvSpPr>
          <p:spPr>
            <a:xfrm>
              <a:off x="-1586485" y="32442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107" name="Speech Bubble: Rectangle with Corners Rounded 106">
              <a:extLst>
                <a:ext uri="{FF2B5EF4-FFF2-40B4-BE49-F238E27FC236}">
                  <a16:creationId xmlns:a16="http://schemas.microsoft.com/office/drawing/2014/main" xmlns="" id="{14A1FC39-41BF-4BDD-B0AE-C43D87EA1F7F}"/>
                </a:ext>
              </a:extLst>
            </p:cNvPr>
            <p:cNvSpPr/>
            <p:nvPr/>
          </p:nvSpPr>
          <p:spPr>
            <a:xfrm>
              <a:off x="-1910487" y="-35896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109" name="Speech Bubble: Rectangle with Corners Rounded 108">
              <a:extLst>
                <a:ext uri="{FF2B5EF4-FFF2-40B4-BE49-F238E27FC236}">
                  <a16:creationId xmlns:a16="http://schemas.microsoft.com/office/drawing/2014/main" xmlns="" id="{C17A4D05-72C8-4501-B9E5-CC0BDF0A6315}"/>
                </a:ext>
              </a:extLst>
            </p:cNvPr>
            <p:cNvSpPr/>
            <p:nvPr/>
          </p:nvSpPr>
          <p:spPr>
            <a:xfrm>
              <a:off x="-2139406" y="-41406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xmlns="" id="{9035DCFE-497A-4E8B-BEAB-DF889F74BBAF}"/>
              </a:ext>
            </a:extLst>
          </p:cNvPr>
          <p:cNvGrpSpPr/>
          <p:nvPr/>
        </p:nvGrpSpPr>
        <p:grpSpPr>
          <a:xfrm>
            <a:off x="-463879" y="5304113"/>
            <a:ext cx="1939987" cy="1812477"/>
            <a:chOff x="-2139406" y="-414068"/>
            <a:chExt cx="1939987" cy="1812477"/>
          </a:xfrm>
        </p:grpSpPr>
        <p:sp>
          <p:nvSpPr>
            <p:cNvPr id="111" name="Speech Bubble: Rectangle with Corners Rounded 110">
              <a:extLst>
                <a:ext uri="{FF2B5EF4-FFF2-40B4-BE49-F238E27FC236}">
                  <a16:creationId xmlns:a16="http://schemas.microsoft.com/office/drawing/2014/main" xmlns="" id="{90B2BAAF-4E52-4AD2-AA50-0FA9B945ADF5}"/>
                </a:ext>
              </a:extLst>
            </p:cNvPr>
            <p:cNvSpPr/>
            <p:nvPr/>
          </p:nvSpPr>
          <p:spPr>
            <a:xfrm>
              <a:off x="-1353398" y="729409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112" name="Speech Bubble: Rectangle with Corners Rounded 111">
              <a:extLst>
                <a:ext uri="{FF2B5EF4-FFF2-40B4-BE49-F238E27FC236}">
                  <a16:creationId xmlns:a16="http://schemas.microsoft.com/office/drawing/2014/main" xmlns="" id="{FBC3C0F9-4BCC-44BB-8F8F-A740810EDCD1}"/>
                </a:ext>
              </a:extLst>
            </p:cNvPr>
            <p:cNvSpPr/>
            <p:nvPr/>
          </p:nvSpPr>
          <p:spPr>
            <a:xfrm>
              <a:off x="-1586485" y="32442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113" name="Speech Bubble: Rectangle with Corners Rounded 112">
              <a:extLst>
                <a:ext uri="{FF2B5EF4-FFF2-40B4-BE49-F238E27FC236}">
                  <a16:creationId xmlns:a16="http://schemas.microsoft.com/office/drawing/2014/main" xmlns="" id="{D03AF1EB-74FD-40B0-B2EF-6B26BCA676AC}"/>
                </a:ext>
              </a:extLst>
            </p:cNvPr>
            <p:cNvSpPr/>
            <p:nvPr/>
          </p:nvSpPr>
          <p:spPr>
            <a:xfrm>
              <a:off x="-1910487" y="-35896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114" name="Speech Bubble: Rectangle with Corners Rounded 113">
              <a:extLst>
                <a:ext uri="{FF2B5EF4-FFF2-40B4-BE49-F238E27FC236}">
                  <a16:creationId xmlns:a16="http://schemas.microsoft.com/office/drawing/2014/main" xmlns="" id="{86CB54A8-18EA-4BF8-9020-6A6A1E18262B}"/>
                </a:ext>
              </a:extLst>
            </p:cNvPr>
            <p:cNvSpPr/>
            <p:nvPr/>
          </p:nvSpPr>
          <p:spPr>
            <a:xfrm>
              <a:off x="-2139406" y="-41406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xmlns="" id="{48C2BA08-2CC6-44AC-8AB7-E39B35474AB1}"/>
              </a:ext>
            </a:extLst>
          </p:cNvPr>
          <p:cNvGrpSpPr/>
          <p:nvPr/>
        </p:nvGrpSpPr>
        <p:grpSpPr>
          <a:xfrm>
            <a:off x="-636623" y="1286538"/>
            <a:ext cx="1939987" cy="1812477"/>
            <a:chOff x="-2139406" y="-414068"/>
            <a:chExt cx="1939987" cy="1812477"/>
          </a:xfrm>
        </p:grpSpPr>
        <p:sp>
          <p:nvSpPr>
            <p:cNvPr id="116" name="Speech Bubble: Rectangle with Corners Rounded 115">
              <a:extLst>
                <a:ext uri="{FF2B5EF4-FFF2-40B4-BE49-F238E27FC236}">
                  <a16:creationId xmlns:a16="http://schemas.microsoft.com/office/drawing/2014/main" xmlns="" id="{4C989B7A-EDFE-4486-BBFC-C5E707AE4AA5}"/>
                </a:ext>
              </a:extLst>
            </p:cNvPr>
            <p:cNvSpPr/>
            <p:nvPr/>
          </p:nvSpPr>
          <p:spPr>
            <a:xfrm>
              <a:off x="-1353398" y="729409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117" name="Speech Bubble: Rectangle with Corners Rounded 116">
              <a:extLst>
                <a:ext uri="{FF2B5EF4-FFF2-40B4-BE49-F238E27FC236}">
                  <a16:creationId xmlns:a16="http://schemas.microsoft.com/office/drawing/2014/main" xmlns="" id="{CF2516DA-0C5F-444F-9A36-AA51B7FFD1B8}"/>
                </a:ext>
              </a:extLst>
            </p:cNvPr>
            <p:cNvSpPr/>
            <p:nvPr/>
          </p:nvSpPr>
          <p:spPr>
            <a:xfrm>
              <a:off x="-1586485" y="32442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118" name="Speech Bubble: Rectangle with Corners Rounded 117">
              <a:extLst>
                <a:ext uri="{FF2B5EF4-FFF2-40B4-BE49-F238E27FC236}">
                  <a16:creationId xmlns:a16="http://schemas.microsoft.com/office/drawing/2014/main" xmlns="" id="{962E63B9-986D-4898-ADD6-F2613415DEBB}"/>
                </a:ext>
              </a:extLst>
            </p:cNvPr>
            <p:cNvSpPr/>
            <p:nvPr/>
          </p:nvSpPr>
          <p:spPr>
            <a:xfrm>
              <a:off x="-1910487" y="-35896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119" name="Speech Bubble: Rectangle with Corners Rounded 118">
              <a:extLst>
                <a:ext uri="{FF2B5EF4-FFF2-40B4-BE49-F238E27FC236}">
                  <a16:creationId xmlns:a16="http://schemas.microsoft.com/office/drawing/2014/main" xmlns="" id="{EB451B31-0EDD-449B-BC61-A08A60DFD0CF}"/>
                </a:ext>
              </a:extLst>
            </p:cNvPr>
            <p:cNvSpPr/>
            <p:nvPr/>
          </p:nvSpPr>
          <p:spPr>
            <a:xfrm>
              <a:off x="-2139406" y="-41406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xmlns="" id="{FECE9D86-FAC9-4EC6-B129-96AECDBBC823}"/>
              </a:ext>
            </a:extLst>
          </p:cNvPr>
          <p:cNvGrpSpPr/>
          <p:nvPr/>
        </p:nvGrpSpPr>
        <p:grpSpPr>
          <a:xfrm>
            <a:off x="-713053" y="-103716"/>
            <a:ext cx="1939987" cy="1812477"/>
            <a:chOff x="-2139406" y="-414068"/>
            <a:chExt cx="1939987" cy="1812477"/>
          </a:xfrm>
        </p:grpSpPr>
        <p:sp>
          <p:nvSpPr>
            <p:cNvPr id="121" name="Speech Bubble: Rectangle with Corners Rounded 120">
              <a:extLst>
                <a:ext uri="{FF2B5EF4-FFF2-40B4-BE49-F238E27FC236}">
                  <a16:creationId xmlns:a16="http://schemas.microsoft.com/office/drawing/2014/main" xmlns="" id="{A45FE4EC-C7C4-4DDB-8B9C-244A7C80FEE2}"/>
                </a:ext>
              </a:extLst>
            </p:cNvPr>
            <p:cNvSpPr/>
            <p:nvPr/>
          </p:nvSpPr>
          <p:spPr>
            <a:xfrm>
              <a:off x="-1353398" y="729409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122" name="Speech Bubble: Rectangle with Corners Rounded 121">
              <a:extLst>
                <a:ext uri="{FF2B5EF4-FFF2-40B4-BE49-F238E27FC236}">
                  <a16:creationId xmlns:a16="http://schemas.microsoft.com/office/drawing/2014/main" xmlns="" id="{26FD5AFD-27E0-4C7B-B3B0-3CF4D990F332}"/>
                </a:ext>
              </a:extLst>
            </p:cNvPr>
            <p:cNvSpPr/>
            <p:nvPr/>
          </p:nvSpPr>
          <p:spPr>
            <a:xfrm>
              <a:off x="-1586485" y="32442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123" name="Speech Bubble: Rectangle with Corners Rounded 122">
              <a:extLst>
                <a:ext uri="{FF2B5EF4-FFF2-40B4-BE49-F238E27FC236}">
                  <a16:creationId xmlns:a16="http://schemas.microsoft.com/office/drawing/2014/main" xmlns="" id="{B75DD4E3-EEA3-42DF-BAA5-CF1613CBFC51}"/>
                </a:ext>
              </a:extLst>
            </p:cNvPr>
            <p:cNvSpPr/>
            <p:nvPr/>
          </p:nvSpPr>
          <p:spPr>
            <a:xfrm>
              <a:off x="-1910487" y="-35896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124" name="Speech Bubble: Rectangle with Corners Rounded 123">
              <a:extLst>
                <a:ext uri="{FF2B5EF4-FFF2-40B4-BE49-F238E27FC236}">
                  <a16:creationId xmlns:a16="http://schemas.microsoft.com/office/drawing/2014/main" xmlns="" id="{64196A08-9209-4585-B86C-5C7FEC625274}"/>
                </a:ext>
              </a:extLst>
            </p:cNvPr>
            <p:cNvSpPr/>
            <p:nvPr/>
          </p:nvSpPr>
          <p:spPr>
            <a:xfrm>
              <a:off x="-2139406" y="-414068"/>
              <a:ext cx="1153979" cy="669000"/>
            </a:xfrm>
            <a:prstGeom prst="wedgeRoundRectCallout">
              <a:avLst>
                <a:gd name="adj1" fmla="val -52378"/>
                <a:gd name="adj2" fmla="val 88732"/>
                <a:gd name="adj3" fmla="val 16667"/>
              </a:avLst>
            </a:prstGeom>
            <a:solidFill>
              <a:srgbClr val="FFFFFF">
                <a:alpha val="74902"/>
              </a:srgbClr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0000"/>
                  </a:solidFill>
                </a:rPr>
                <a:t>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317653F-7A72-43B0-93EC-40031BC27936}"/>
              </a:ext>
            </a:extLst>
          </p:cNvPr>
          <p:cNvGrpSpPr/>
          <p:nvPr/>
        </p:nvGrpSpPr>
        <p:grpSpPr>
          <a:xfrm>
            <a:off x="2317838" y="1806979"/>
            <a:ext cx="2713005" cy="3705090"/>
            <a:chOff x="2317838" y="1806979"/>
            <a:chExt cx="2713005" cy="3705090"/>
          </a:xfrm>
          <a:solidFill>
            <a:srgbClr val="0000FF"/>
          </a:solidFill>
        </p:grpSpPr>
        <p:sp>
          <p:nvSpPr>
            <p:cNvPr id="5" name="Arrow: Curved Right 4">
              <a:extLst>
                <a:ext uri="{FF2B5EF4-FFF2-40B4-BE49-F238E27FC236}">
                  <a16:creationId xmlns:a16="http://schemas.microsoft.com/office/drawing/2014/main" xmlns="" id="{0FAF9FD0-B00B-4BCE-8944-CF2622DC2389}"/>
                </a:ext>
              </a:extLst>
            </p:cNvPr>
            <p:cNvSpPr/>
            <p:nvPr/>
          </p:nvSpPr>
          <p:spPr>
            <a:xfrm rot="4666764" flipV="1">
              <a:off x="3786306" y="1290113"/>
              <a:ext cx="727672" cy="1761403"/>
            </a:xfrm>
            <a:prstGeom prst="curvedRightArrow">
              <a:avLst>
                <a:gd name="adj1" fmla="val 50000"/>
                <a:gd name="adj2" fmla="val 84329"/>
                <a:gd name="adj3" fmla="val 25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8" name="Arrow: Curved Right 107">
              <a:extLst>
                <a:ext uri="{FF2B5EF4-FFF2-40B4-BE49-F238E27FC236}">
                  <a16:creationId xmlns:a16="http://schemas.microsoft.com/office/drawing/2014/main" xmlns="" id="{7193A765-8D90-4516-8588-02CA7AEFFEF7}"/>
                </a:ext>
              </a:extLst>
            </p:cNvPr>
            <p:cNvSpPr/>
            <p:nvPr/>
          </p:nvSpPr>
          <p:spPr>
            <a:xfrm rot="14610734" flipV="1">
              <a:off x="3046817" y="3726330"/>
              <a:ext cx="1056760" cy="2514717"/>
            </a:xfrm>
            <a:prstGeom prst="curvedRightArrow">
              <a:avLst>
                <a:gd name="adj1" fmla="val 50000"/>
                <a:gd name="adj2" fmla="val 117923"/>
                <a:gd name="adj3" fmla="val 25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25A2115F-B17C-4DA0-8430-4B07B9662ABD}"/>
              </a:ext>
            </a:extLst>
          </p:cNvPr>
          <p:cNvGrpSpPr/>
          <p:nvPr/>
        </p:nvGrpSpPr>
        <p:grpSpPr>
          <a:xfrm>
            <a:off x="8339703" y="1762254"/>
            <a:ext cx="3600363" cy="3600363"/>
            <a:chOff x="8339703" y="1762254"/>
            <a:chExt cx="3600363" cy="3600363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xmlns="" id="{4A7B6A43-EA9E-4B68-B494-E3FF23D93558}"/>
                </a:ext>
              </a:extLst>
            </p:cNvPr>
            <p:cNvGrpSpPr/>
            <p:nvPr/>
          </p:nvGrpSpPr>
          <p:grpSpPr>
            <a:xfrm>
              <a:off x="8339703" y="1762254"/>
              <a:ext cx="3600363" cy="3600363"/>
              <a:chOff x="14016880" y="2261696"/>
              <a:chExt cx="3600363" cy="3600363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xmlns="" id="{E62092D7-575F-48BD-BAC8-BE579C7754DD}"/>
                  </a:ext>
                </a:extLst>
              </p:cNvPr>
              <p:cNvSpPr/>
              <p:nvPr/>
            </p:nvSpPr>
            <p:spPr>
              <a:xfrm>
                <a:off x="14129982" y="3162614"/>
                <a:ext cx="1698535" cy="16497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xmlns="" id="{EA800E26-8E1C-452F-AEE4-05F3079DECEA}"/>
                  </a:ext>
                </a:extLst>
              </p:cNvPr>
              <p:cNvSpPr/>
              <p:nvPr/>
            </p:nvSpPr>
            <p:spPr>
              <a:xfrm>
                <a:off x="15779370" y="3139694"/>
                <a:ext cx="1698535" cy="16497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xmlns="" id="{BD59438B-5B62-48A5-A55A-EE9722DDB3C8}"/>
                  </a:ext>
                </a:extLst>
              </p:cNvPr>
              <p:cNvSpPr/>
              <p:nvPr/>
            </p:nvSpPr>
            <p:spPr>
              <a:xfrm>
                <a:off x="15158548" y="2341872"/>
                <a:ext cx="1858101" cy="16497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xmlns="" id="{4A25F1A7-3F90-4E49-9D67-4923A1348E5E}"/>
                  </a:ext>
                </a:extLst>
              </p:cNvPr>
              <p:cNvSpPr/>
              <p:nvPr/>
            </p:nvSpPr>
            <p:spPr>
              <a:xfrm>
                <a:off x="15158548" y="3890127"/>
                <a:ext cx="1858101" cy="8993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6" name="Picture 2" descr="Related image">
                <a:extLst>
                  <a:ext uri="{FF2B5EF4-FFF2-40B4-BE49-F238E27FC236}">
                    <a16:creationId xmlns:a16="http://schemas.microsoft.com/office/drawing/2014/main" xmlns="" id="{64A0E7ED-BB68-4401-BFDA-65D9F72D25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16880" y="2261696"/>
                <a:ext cx="3600363" cy="3600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xmlns="" id="{846078E4-D7F8-4712-AA06-7E1753D7A037}"/>
                </a:ext>
              </a:extLst>
            </p:cNvPr>
            <p:cNvGrpSpPr/>
            <p:nvPr/>
          </p:nvGrpSpPr>
          <p:grpSpPr>
            <a:xfrm>
              <a:off x="8920516" y="2999834"/>
              <a:ext cx="2496034" cy="800472"/>
              <a:chOff x="4772888" y="2999834"/>
              <a:chExt cx="2496034" cy="800472"/>
            </a:xfrm>
          </p:grpSpPr>
          <p:sp>
            <p:nvSpPr>
              <p:cNvPr id="98" name="Rectangle: Rounded Corners 97">
                <a:extLst>
                  <a:ext uri="{FF2B5EF4-FFF2-40B4-BE49-F238E27FC236}">
                    <a16:creationId xmlns:a16="http://schemas.microsoft.com/office/drawing/2014/main" xmlns="" id="{B361559D-FEB8-44B5-B050-59976E2731E1}"/>
                  </a:ext>
                </a:extLst>
              </p:cNvPr>
              <p:cNvSpPr/>
              <p:nvPr/>
            </p:nvSpPr>
            <p:spPr>
              <a:xfrm>
                <a:off x="4772888" y="2999834"/>
                <a:ext cx="705198" cy="648072"/>
              </a:xfrm>
              <a:prstGeom prst="roundRect">
                <a:avLst/>
              </a:prstGeom>
              <a:solidFill>
                <a:srgbClr val="E5E5FA"/>
              </a:solidFill>
              <a:ln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xmlns="" id="{9AEC1E3B-EAB7-4FA1-BE09-25B66672C85F}"/>
                  </a:ext>
                </a:extLst>
              </p:cNvPr>
              <p:cNvSpPr/>
              <p:nvPr/>
            </p:nvSpPr>
            <p:spPr>
              <a:xfrm>
                <a:off x="4925288" y="3152234"/>
                <a:ext cx="705198" cy="648072"/>
              </a:xfrm>
              <a:prstGeom prst="roundRect">
                <a:avLst/>
              </a:prstGeom>
              <a:solidFill>
                <a:srgbClr val="E5E5FA"/>
              </a:solidFill>
              <a:ln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xmlns="" id="{62F6E0F6-18EF-4AC6-B9BC-3E4B9DC4ACFC}"/>
                  </a:ext>
                </a:extLst>
              </p:cNvPr>
              <p:cNvSpPr/>
              <p:nvPr/>
            </p:nvSpPr>
            <p:spPr>
              <a:xfrm>
                <a:off x="6411324" y="2999834"/>
                <a:ext cx="705198" cy="648072"/>
              </a:xfrm>
              <a:prstGeom prst="roundRect">
                <a:avLst/>
              </a:prstGeom>
              <a:solidFill>
                <a:srgbClr val="E5E5FA"/>
              </a:solidFill>
              <a:ln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: Rounded Corners 100">
                <a:extLst>
                  <a:ext uri="{FF2B5EF4-FFF2-40B4-BE49-F238E27FC236}">
                    <a16:creationId xmlns:a16="http://schemas.microsoft.com/office/drawing/2014/main" xmlns="" id="{AEADB35E-CBC3-488D-8F90-BA31099FE8E1}"/>
                  </a:ext>
                </a:extLst>
              </p:cNvPr>
              <p:cNvSpPr/>
              <p:nvPr/>
            </p:nvSpPr>
            <p:spPr>
              <a:xfrm>
                <a:off x="6563724" y="3152234"/>
                <a:ext cx="705198" cy="648072"/>
              </a:xfrm>
              <a:prstGeom prst="roundRect">
                <a:avLst/>
              </a:prstGeom>
              <a:solidFill>
                <a:srgbClr val="E5E5FA"/>
              </a:solidFill>
              <a:ln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xmlns="" id="{43309E55-7C73-4D5B-99ED-CCF1DCEDF9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8087" y="3465004"/>
                <a:ext cx="707422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30" name="Picture 129">
            <a:extLst>
              <a:ext uri="{FF2B5EF4-FFF2-40B4-BE49-F238E27FC236}">
                <a16:creationId xmlns:a16="http://schemas.microsoft.com/office/drawing/2014/main" xmlns="" id="{3FA698E6-9F5A-441F-9906-5664273F46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464" y="1929056"/>
            <a:ext cx="4671816" cy="2930791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F8C82AAF-7EC9-49A4-AB6C-5B305DD400BC}"/>
              </a:ext>
            </a:extLst>
          </p:cNvPr>
          <p:cNvSpPr txBox="1"/>
          <p:nvPr/>
        </p:nvSpPr>
        <p:spPr>
          <a:xfrm>
            <a:off x="4015783" y="5337212"/>
            <a:ext cx="7553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Streaming data builds the digital twin model, efficiently, at low cost, in real time, at the edge</a:t>
            </a:r>
          </a:p>
        </p:txBody>
      </p:sp>
    </p:spTree>
    <p:extLst>
      <p:ext uri="{BB962C8B-B14F-4D97-AF65-F5344CB8AC3E}">
        <p14:creationId xmlns:p14="http://schemas.microsoft.com/office/powerpoint/2010/main" val="2479784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repeatCount="4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4AF8C3D-66EA-42E7-9A45-6AAA818F0FAF}"/>
              </a:ext>
            </a:extLst>
          </p:cNvPr>
          <p:cNvSpPr/>
          <p:nvPr/>
        </p:nvSpPr>
        <p:spPr>
          <a:xfrm>
            <a:off x="1409818" y="788413"/>
            <a:ext cx="9253028" cy="5400600"/>
          </a:xfrm>
          <a:prstGeom prst="roundRect">
            <a:avLst>
              <a:gd name="adj" fmla="val 3643"/>
            </a:avLst>
          </a:prstGeom>
          <a:solidFill>
            <a:srgbClr val="0000CC">
              <a:alpha val="10196"/>
            </a:srgb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xmlns="" id="{88DFAE26-9597-4E9E-A79A-CB1E436204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6" y="824429"/>
            <a:ext cx="8882233" cy="527157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</p:pic>
      <p:grpSp>
        <p:nvGrpSpPr>
          <p:cNvPr id="5144" name="Group 5143">
            <a:extLst>
              <a:ext uri="{FF2B5EF4-FFF2-40B4-BE49-F238E27FC236}">
                <a16:creationId xmlns:a16="http://schemas.microsoft.com/office/drawing/2014/main" xmlns="" id="{2C2BE5F6-8A51-48FA-8925-68FD82E8F65F}"/>
              </a:ext>
            </a:extLst>
          </p:cNvPr>
          <p:cNvGrpSpPr/>
          <p:nvPr/>
        </p:nvGrpSpPr>
        <p:grpSpPr>
          <a:xfrm>
            <a:off x="126488" y="391303"/>
            <a:ext cx="2005316" cy="5648550"/>
            <a:chOff x="126488" y="391303"/>
            <a:chExt cx="2005316" cy="56485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16705D9A-43E8-4EEF-9370-ABE639C9D3AC}"/>
                </a:ext>
              </a:extLst>
            </p:cNvPr>
            <p:cNvGrpSpPr/>
            <p:nvPr/>
          </p:nvGrpSpPr>
          <p:grpSpPr>
            <a:xfrm>
              <a:off x="126488" y="391303"/>
              <a:ext cx="1161719" cy="5648550"/>
              <a:chOff x="126488" y="391303"/>
              <a:chExt cx="1161719" cy="5648550"/>
            </a:xfrm>
          </p:grpSpPr>
          <p:pic>
            <p:nvPicPr>
              <p:cNvPr id="6146" name="Picture 2" descr="Image result for interrupt icon">
                <a:extLst>
                  <a:ext uri="{FF2B5EF4-FFF2-40B4-BE49-F238E27FC236}">
                    <a16:creationId xmlns:a16="http://schemas.microsoft.com/office/drawing/2014/main" xmlns="" id="{FF1FB175-65D7-4816-AD3A-AAC5E04713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46209" y="391303"/>
                <a:ext cx="442601" cy="11161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4" descr="Image result for traffic light icon">
                <a:extLst>
                  <a:ext uri="{FF2B5EF4-FFF2-40B4-BE49-F238E27FC236}">
                    <a16:creationId xmlns:a16="http://schemas.microsoft.com/office/drawing/2014/main" xmlns="" id="{4C00364D-AE5C-4A7A-8B79-DD90BBB994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89085" y="3205551"/>
                <a:ext cx="192192" cy="35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4" descr="Image result for traffic light icon">
                <a:extLst>
                  <a:ext uri="{FF2B5EF4-FFF2-40B4-BE49-F238E27FC236}">
                    <a16:creationId xmlns:a16="http://schemas.microsoft.com/office/drawing/2014/main" xmlns="" id="{1B052A39-D3FE-4CC2-84D6-931AD6E269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67300" y="3131095"/>
                <a:ext cx="192192" cy="35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4" descr="Image result for traffic light icon">
                <a:extLst>
                  <a:ext uri="{FF2B5EF4-FFF2-40B4-BE49-F238E27FC236}">
                    <a16:creationId xmlns:a16="http://schemas.microsoft.com/office/drawing/2014/main" xmlns="" id="{AD5BA0D4-6CD0-4227-B8CC-FB0F45CEFE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04485" y="5295427"/>
                <a:ext cx="209047" cy="3050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 descr="Image result for traffic light icon">
                <a:extLst>
                  <a:ext uri="{FF2B5EF4-FFF2-40B4-BE49-F238E27FC236}">
                    <a16:creationId xmlns:a16="http://schemas.microsoft.com/office/drawing/2014/main" xmlns="" id="{558B058A-D1BE-4854-AA6B-2AEC024CFE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88541" y="5430015"/>
                <a:ext cx="209047" cy="3050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BFB5BD09-0454-4007-B0A7-F66F7EFDDD79}"/>
                  </a:ext>
                </a:extLst>
              </p:cNvPr>
              <p:cNvGrpSpPr/>
              <p:nvPr/>
            </p:nvGrpSpPr>
            <p:grpSpPr>
              <a:xfrm>
                <a:off x="150104" y="4458229"/>
                <a:ext cx="1138103" cy="380274"/>
                <a:chOff x="-60684" y="4992074"/>
                <a:chExt cx="1542264" cy="561162"/>
              </a:xfrm>
            </p:grpSpPr>
            <p:pic>
              <p:nvPicPr>
                <p:cNvPr id="23" name="Picture 4" descr="Image result for traffic loop">
                  <a:extLst>
                    <a:ext uri="{FF2B5EF4-FFF2-40B4-BE49-F238E27FC236}">
                      <a16:creationId xmlns:a16="http://schemas.microsoft.com/office/drawing/2014/main" xmlns="" id="{1B3EC6B0-111B-4F92-BAFE-FAE3314F552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1344" y="5255732"/>
                  <a:ext cx="798777" cy="2975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xmlns="" id="{63B8A41B-2714-45A0-939D-A63935D22C6F}"/>
                    </a:ext>
                  </a:extLst>
                </p:cNvPr>
                <p:cNvGrpSpPr/>
                <p:nvPr/>
              </p:nvGrpSpPr>
              <p:grpSpPr>
                <a:xfrm>
                  <a:off x="-60684" y="4992074"/>
                  <a:ext cx="1542264" cy="496112"/>
                  <a:chOff x="-548810" y="4928108"/>
                  <a:chExt cx="2344033" cy="781218"/>
                </a:xfrm>
              </p:grpSpPr>
              <p:pic>
                <p:nvPicPr>
                  <p:cNvPr id="25" name="Picture 4" descr="Image result for traffic loop">
                    <a:extLst>
                      <a:ext uri="{FF2B5EF4-FFF2-40B4-BE49-F238E27FC236}">
                        <a16:creationId xmlns:a16="http://schemas.microsoft.com/office/drawing/2014/main" xmlns="" id="{B1002B20-D23E-4BA6-B10D-FCA744D0AC3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email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548810" y="5003116"/>
                    <a:ext cx="1214033" cy="46847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4" descr="Image result for traffic loop">
                    <a:extLst>
                      <a:ext uri="{FF2B5EF4-FFF2-40B4-BE49-F238E27FC236}">
                        <a16:creationId xmlns:a16="http://schemas.microsoft.com/office/drawing/2014/main" xmlns="" id="{CFE84E70-CC9F-41D1-864F-1388019BEA8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email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1189" y="5240852"/>
                    <a:ext cx="1214034" cy="46847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7" name="Picture 4" descr="Image result for traffic loop">
                    <a:extLst>
                      <a:ext uri="{FF2B5EF4-FFF2-40B4-BE49-F238E27FC236}">
                        <a16:creationId xmlns:a16="http://schemas.microsoft.com/office/drawing/2014/main" xmlns="" id="{C81D4F3F-3042-4C7F-946B-BC43C3C7F9C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email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8592" y="4928108"/>
                    <a:ext cx="1214033" cy="46847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18" name="Picture 6" descr="Image result for pedestrian crossing button">
                <a:extLst>
                  <a:ext uri="{FF2B5EF4-FFF2-40B4-BE49-F238E27FC236}">
                    <a16:creationId xmlns:a16="http://schemas.microsoft.com/office/drawing/2014/main" xmlns="" id="{BD80D90C-DB2B-44D2-B04A-8BDEC521B1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634" b="92629" l="9945" r="89641">
                            <a14:foregroundMark x1="43646" y1="15725" x2="59254" y2="12285"/>
                            <a14:foregroundMark x1="59254" y1="12285" x2="41575" y2="16953"/>
                            <a14:foregroundMark x1="41575" y1="16953" x2="62569" y2="21867"/>
                            <a14:foregroundMark x1="62569" y1="21867" x2="40193" y2="22604"/>
                            <a14:foregroundMark x1="40193" y1="22604" x2="49448" y2="21867"/>
                            <a14:foregroundMark x1="49448" y1="21867" x2="58840" y2="14496"/>
                            <a14:foregroundMark x1="58840" y1="14496" x2="50967" y2="11057"/>
                            <a14:foregroundMark x1="50967" y1="11057" x2="42818" y2="21867"/>
                            <a14:foregroundMark x1="42818" y1="21867" x2="39088" y2="34644"/>
                            <a14:foregroundMark x1="39088" y1="34644" x2="51243" y2="37592"/>
                            <a14:foregroundMark x1="51243" y1="37592" x2="51243" y2="52826"/>
                            <a14:foregroundMark x1="51243" y1="52826" x2="45856" y2="61425"/>
                            <a14:foregroundMark x1="45856" y1="61425" x2="54558" y2="61425"/>
                            <a14:foregroundMark x1="54558" y1="61425" x2="46685" y2="62162"/>
                            <a14:foregroundMark x1="46685" y1="62162" x2="37155" y2="68550"/>
                            <a14:foregroundMark x1="37155" y1="68550" x2="50276" y2="69287"/>
                            <a14:foregroundMark x1="50276" y1="69287" x2="51243" y2="67076"/>
                            <a14:foregroundMark x1="37569" y1="89681" x2="44061" y2="96560"/>
                            <a14:foregroundMark x1="44061" y1="96560" x2="59116" y2="97543"/>
                            <a14:foregroundMark x1="59116" y1="97543" x2="43508" y2="95823"/>
                            <a14:foregroundMark x1="43508" y1="95823" x2="61740" y2="86732"/>
                            <a14:foregroundMark x1="61740" y1="86732" x2="44890" y2="92629"/>
                            <a14:foregroundMark x1="44890" y1="92629" x2="46409" y2="89681"/>
                            <a14:foregroundMark x1="19199" y1="10565" x2="24724" y2="2211"/>
                            <a14:foregroundMark x1="24724" y1="2211" x2="33149" y2="4423"/>
                            <a14:foregroundMark x1="33149" y1="4423" x2="40331" y2="3194"/>
                            <a14:foregroundMark x1="40331" y1="3194" x2="76519" y2="7125"/>
                            <a14:foregroundMark x1="76519" y1="7125" x2="80939" y2="12039"/>
                            <a14:foregroundMark x1="67127" y1="4423" x2="81630" y2="6634"/>
                            <a14:foregroundMark x1="81630" y1="6634" x2="81354" y2="9582"/>
                            <a14:foregroundMark x1="39779" y1="35872" x2="49309" y2="36609"/>
                            <a14:foregroundMark x1="49309" y1="36609" x2="33564" y2="41032"/>
                            <a14:foregroundMark x1="33564" y1="41032" x2="31630" y2="432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88" y="2490770"/>
                <a:ext cx="562322" cy="2902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0" descr="Image result for pedestrian crossing button">
                <a:extLst>
                  <a:ext uri="{FF2B5EF4-FFF2-40B4-BE49-F238E27FC236}">
                    <a16:creationId xmlns:a16="http://schemas.microsoft.com/office/drawing/2014/main" xmlns="" id="{50A05845-AFA7-446E-85A7-4A5A2084C4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email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4321" b="91975" l="8840" r="90055">
                            <a14:foregroundMark x1="12707" y1="63272" x2="21547" y2="11728"/>
                            <a14:foregroundMark x1="21547" y1="11728" x2="14917" y2="27469"/>
                            <a14:foregroundMark x1="14917" y1="27469" x2="16022" y2="46296"/>
                            <a14:foregroundMark x1="16022" y1="46296" x2="20994" y2="29321"/>
                            <a14:foregroundMark x1="20994" y1="29321" x2="13812" y2="14198"/>
                            <a14:foregroundMark x1="13812" y1="14198" x2="37569" y2="4630"/>
                            <a14:foregroundMark x1="37569" y1="4630" x2="67403" y2="4321"/>
                            <a14:foregroundMark x1="67403" y1="4321" x2="77901" y2="22840"/>
                            <a14:foregroundMark x1="77901" y1="22840" x2="76796" y2="58333"/>
                            <a14:foregroundMark x1="76796" y1="58333" x2="50829" y2="67284"/>
                            <a14:foregroundMark x1="50829" y1="67284" x2="22652" y2="68519"/>
                            <a14:foregroundMark x1="22652" y1="68519" x2="15470" y2="62037"/>
                            <a14:foregroundMark x1="50276" y1="9568" x2="50276" y2="45062"/>
                            <a14:foregroundMark x1="50276" y1="45062" x2="38122" y2="30864"/>
                            <a14:foregroundMark x1="38122" y1="30864" x2="31492" y2="50309"/>
                            <a14:foregroundMark x1="31492" y1="50309" x2="40331" y2="32716"/>
                            <a14:foregroundMark x1="40331" y1="32716" x2="56354" y2="49383"/>
                            <a14:foregroundMark x1="56354" y1="49383" x2="61326" y2="18210"/>
                            <a14:foregroundMark x1="61326" y1="18210" x2="56354" y2="18827"/>
                            <a14:foregroundMark x1="40884" y1="4938" x2="13812" y2="8025"/>
                            <a14:foregroundMark x1="13812" y1="8025" x2="13812" y2="12654"/>
                            <a14:foregroundMark x1="32597" y1="4938" x2="13260" y2="5864"/>
                            <a14:foregroundMark x1="35912" y1="53704" x2="29282" y2="36420"/>
                            <a14:foregroundMark x1="29282" y1="36420" x2="16575" y2="61111"/>
                            <a14:foregroundMark x1="16575" y1="61111" x2="28729" y2="23765"/>
                            <a14:foregroundMark x1="28729" y1="23765" x2="35359" y2="41358"/>
                            <a14:foregroundMark x1="35359" y1="41358" x2="25967" y2="56173"/>
                            <a14:foregroundMark x1="25967" y1="56173" x2="46409" y2="44753"/>
                            <a14:foregroundMark x1="46409" y1="44753" x2="62983" y2="57716"/>
                            <a14:foregroundMark x1="62983" y1="57716" x2="66851" y2="8951"/>
                            <a14:foregroundMark x1="48619" y1="60185" x2="44199" y2="43519"/>
                            <a14:foregroundMark x1="44199" y1="43519" x2="33149" y2="62346"/>
                            <a14:foregroundMark x1="33149" y1="62346" x2="40331" y2="45062"/>
                            <a14:foregroundMark x1="40331" y1="45062" x2="44199" y2="63272"/>
                            <a14:foregroundMark x1="44199" y1="63272" x2="64088" y2="49383"/>
                            <a14:foregroundMark x1="64088" y1="49383" x2="66298" y2="24691"/>
                            <a14:foregroundMark x1="65746" y1="27469" x2="67403" y2="59259"/>
                            <a14:foregroundMark x1="67403" y1="59259" x2="66851" y2="59568"/>
                            <a14:foregroundMark x1="19890" y1="58951" x2="49724" y2="59877"/>
                            <a14:foregroundMark x1="49724" y1="59877" x2="61326" y2="59568"/>
                            <a14:foregroundMark x1="12707" y1="59877" x2="12707" y2="7716"/>
                            <a14:foregroundMark x1="26519" y1="84568" x2="53591" y2="79938"/>
                            <a14:foregroundMark x1="53591" y1="79938" x2="23757" y2="83333"/>
                            <a14:foregroundMark x1="23757" y1="83333" x2="46961" y2="93210"/>
                            <a14:foregroundMark x1="46961" y1="93210" x2="75691" y2="91975"/>
                            <a14:foregroundMark x1="75691" y1="91975" x2="51934" y2="8024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48297" y="1708057"/>
                <a:ext cx="255770" cy="4191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624F663C-CC11-4A27-9A20-A300322AC964}"/>
                  </a:ext>
                </a:extLst>
              </p:cNvPr>
              <p:cNvGrpSpPr/>
              <p:nvPr/>
            </p:nvGrpSpPr>
            <p:grpSpPr>
              <a:xfrm>
                <a:off x="632505" y="2502859"/>
                <a:ext cx="380410" cy="243556"/>
                <a:chOff x="1270174" y="2050213"/>
                <a:chExt cx="637246" cy="400163"/>
              </a:xfrm>
            </p:grpSpPr>
            <p:pic>
              <p:nvPicPr>
                <p:cNvPr id="21" name="Picture 2" descr="Related image">
                  <a:extLst>
                    <a:ext uri="{FF2B5EF4-FFF2-40B4-BE49-F238E27FC236}">
                      <a16:creationId xmlns:a16="http://schemas.microsoft.com/office/drawing/2014/main" xmlns="" id="{9045DDF9-4BC8-46DB-B016-A6F84E39A67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07631" y="2050213"/>
                  <a:ext cx="399789" cy="39978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2" descr="Related image">
                  <a:extLst>
                    <a:ext uri="{FF2B5EF4-FFF2-40B4-BE49-F238E27FC236}">
                      <a16:creationId xmlns:a16="http://schemas.microsoft.com/office/drawing/2014/main" xmlns="" id="{DB87DA15-7DDC-4693-95D1-64E4C25DA54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0174" y="2050587"/>
                  <a:ext cx="399789" cy="39978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8" name="Picture 2" descr="Image result for interrupt icon">
                <a:extLst>
                  <a:ext uri="{FF2B5EF4-FFF2-40B4-BE49-F238E27FC236}">
                    <a16:creationId xmlns:a16="http://schemas.microsoft.com/office/drawing/2014/main" xmlns="" id="{67B44E93-5289-420E-A986-ACABE7A5AF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37448" y="3031756"/>
                <a:ext cx="442601" cy="11161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Image result for interrupt icon">
                <a:extLst>
                  <a:ext uri="{FF2B5EF4-FFF2-40B4-BE49-F238E27FC236}">
                    <a16:creationId xmlns:a16="http://schemas.microsoft.com/office/drawing/2014/main" xmlns="" id="{BC48DF28-99D3-4562-99B9-DC0A74099C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89802" y="481810"/>
                <a:ext cx="442601" cy="11161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Image result for interrupt icon">
                <a:extLst>
                  <a:ext uri="{FF2B5EF4-FFF2-40B4-BE49-F238E27FC236}">
                    <a16:creationId xmlns:a16="http://schemas.microsoft.com/office/drawing/2014/main" xmlns="" id="{D16F5FE1-A1F4-4D02-9F0B-20336A4E88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7096" y="4923729"/>
                <a:ext cx="442601" cy="11161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133" name="Group 5132">
              <a:extLst>
                <a:ext uri="{FF2B5EF4-FFF2-40B4-BE49-F238E27FC236}">
                  <a16:creationId xmlns:a16="http://schemas.microsoft.com/office/drawing/2014/main" xmlns="" id="{3A018A7B-721B-4695-9FAA-FC1032F2DDF3}"/>
                </a:ext>
              </a:extLst>
            </p:cNvPr>
            <p:cNvGrpSpPr/>
            <p:nvPr/>
          </p:nvGrpSpPr>
          <p:grpSpPr>
            <a:xfrm>
              <a:off x="532088" y="665584"/>
              <a:ext cx="1599716" cy="5069437"/>
              <a:chOff x="532088" y="665584"/>
              <a:chExt cx="1599716" cy="5069437"/>
            </a:xfrm>
          </p:grpSpPr>
          <p:grpSp>
            <p:nvGrpSpPr>
              <p:cNvPr id="5132" name="Group 5131">
                <a:extLst>
                  <a:ext uri="{FF2B5EF4-FFF2-40B4-BE49-F238E27FC236}">
                    <a16:creationId xmlns:a16="http://schemas.microsoft.com/office/drawing/2014/main" xmlns="" id="{A44A66C4-BFFE-459C-BAC1-015476827C61}"/>
                  </a:ext>
                </a:extLst>
              </p:cNvPr>
              <p:cNvGrpSpPr/>
              <p:nvPr/>
            </p:nvGrpSpPr>
            <p:grpSpPr>
              <a:xfrm>
                <a:off x="532088" y="665584"/>
                <a:ext cx="1193571" cy="5069437"/>
                <a:chOff x="532088" y="665584"/>
                <a:chExt cx="1193571" cy="5069437"/>
              </a:xfrm>
            </p:grpSpPr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xmlns="" id="{A915BF48-1F8B-4917-AC28-EC039B12D3AA}"/>
                    </a:ext>
                  </a:extLst>
                </p:cNvPr>
                <p:cNvCxnSpPr/>
                <p:nvPr/>
              </p:nvCxnSpPr>
              <p:spPr>
                <a:xfrm>
                  <a:off x="580049" y="1039872"/>
                  <a:ext cx="1087459" cy="372904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xmlns="" id="{7F00F25D-FFC5-41C2-83EA-8CAC58F1BA00}"/>
                    </a:ext>
                  </a:extLst>
                </p:cNvPr>
                <p:cNvCxnSpPr/>
                <p:nvPr/>
              </p:nvCxnSpPr>
              <p:spPr>
                <a:xfrm>
                  <a:off x="1001040" y="665584"/>
                  <a:ext cx="666468" cy="771199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xmlns="" id="{35A733A0-EF24-41AB-92D4-AD2D5E0B20A2}"/>
                    </a:ext>
                  </a:extLst>
                </p:cNvPr>
                <p:cNvCxnSpPr>
                  <a:stCxn id="19" idx="3"/>
                </p:cNvCxnSpPr>
                <p:nvPr/>
              </p:nvCxnSpPr>
              <p:spPr>
                <a:xfrm flipV="1">
                  <a:off x="604067" y="1436783"/>
                  <a:ext cx="1073194" cy="480839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xmlns="" id="{5E0C67B0-891B-470B-BF24-825273DB3C68}"/>
                    </a:ext>
                  </a:extLst>
                </p:cNvPr>
                <p:cNvCxnSpPr>
                  <a:stCxn id="21" idx="3"/>
                </p:cNvCxnSpPr>
                <p:nvPr/>
              </p:nvCxnSpPr>
              <p:spPr>
                <a:xfrm flipV="1">
                  <a:off x="1012915" y="2621576"/>
                  <a:ext cx="664346" cy="294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xmlns="" id="{535DEFE3-B089-4285-967F-21DAD720E3BF}"/>
                    </a:ext>
                  </a:extLst>
                </p:cNvPr>
                <p:cNvCxnSpPr>
                  <a:stCxn id="13" idx="3"/>
                </p:cNvCxnSpPr>
                <p:nvPr/>
              </p:nvCxnSpPr>
              <p:spPr>
                <a:xfrm>
                  <a:off x="959492" y="3309413"/>
                  <a:ext cx="717769" cy="87816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xmlns="" id="{034FDFE9-BBB8-4D6F-B6CF-B15BB7E28DAF}"/>
                    </a:ext>
                  </a:extLst>
                </p:cNvPr>
                <p:cNvCxnSpPr>
                  <a:stCxn id="12" idx="2"/>
                </p:cNvCxnSpPr>
                <p:nvPr/>
              </p:nvCxnSpPr>
              <p:spPr>
                <a:xfrm flipV="1">
                  <a:off x="685181" y="3405077"/>
                  <a:ext cx="992080" cy="157109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xmlns="" id="{82A22BDC-5865-4B00-B43D-CFE4A0D14BEE}"/>
                    </a:ext>
                  </a:extLst>
                </p:cNvPr>
                <p:cNvCxnSpPr/>
                <p:nvPr/>
              </p:nvCxnSpPr>
              <p:spPr>
                <a:xfrm flipV="1">
                  <a:off x="532088" y="3416649"/>
                  <a:ext cx="1145173" cy="645229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20" name="Straight Connector 5119">
                  <a:extLst>
                    <a:ext uri="{FF2B5EF4-FFF2-40B4-BE49-F238E27FC236}">
                      <a16:creationId xmlns:a16="http://schemas.microsoft.com/office/drawing/2014/main" xmlns="" id="{224A3500-4068-47AB-85CA-C8A577EF8248}"/>
                    </a:ext>
                  </a:extLst>
                </p:cNvPr>
                <p:cNvCxnSpPr>
                  <a:stCxn id="26" idx="3"/>
                </p:cNvCxnSpPr>
                <p:nvPr/>
              </p:nvCxnSpPr>
              <p:spPr>
                <a:xfrm>
                  <a:off x="1288207" y="4693620"/>
                  <a:ext cx="389054" cy="30772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22" name="Straight Connector 5121">
                  <a:extLst>
                    <a:ext uri="{FF2B5EF4-FFF2-40B4-BE49-F238E27FC236}">
                      <a16:creationId xmlns:a16="http://schemas.microsoft.com/office/drawing/2014/main" xmlns="" id="{AFFC1B21-1917-4580-97FB-EF9D3C86D4FE}"/>
                    </a:ext>
                  </a:extLst>
                </p:cNvPr>
                <p:cNvCxnSpPr>
                  <a:stCxn id="27" idx="0"/>
                </p:cNvCxnSpPr>
                <p:nvPr/>
              </p:nvCxnSpPr>
              <p:spPr>
                <a:xfrm>
                  <a:off x="802862" y="4458229"/>
                  <a:ext cx="922797" cy="247245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25" name="Straight Connector 5124">
                  <a:extLst>
                    <a:ext uri="{FF2B5EF4-FFF2-40B4-BE49-F238E27FC236}">
                      <a16:creationId xmlns:a16="http://schemas.microsoft.com/office/drawing/2014/main" xmlns="" id="{DDDCAD75-047B-41DB-97FB-746EE64920FE}"/>
                    </a:ext>
                  </a:extLst>
                </p:cNvPr>
                <p:cNvCxnSpPr>
                  <a:stCxn id="23" idx="2"/>
                </p:cNvCxnSpPr>
                <p:nvPr/>
              </p:nvCxnSpPr>
              <p:spPr>
                <a:xfrm flipV="1">
                  <a:off x="630812" y="4724392"/>
                  <a:ext cx="1094847" cy="114111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27" name="Straight Arrow Connector 5126">
                  <a:extLst>
                    <a:ext uri="{FF2B5EF4-FFF2-40B4-BE49-F238E27FC236}">
                      <a16:creationId xmlns:a16="http://schemas.microsoft.com/office/drawing/2014/main" xmlns="" id="{42664AD6-D0AB-4E34-BD40-7BCDDC66E50B}"/>
                    </a:ext>
                  </a:extLst>
                </p:cNvPr>
                <p:cNvCxnSpPr/>
                <p:nvPr/>
              </p:nvCxnSpPr>
              <p:spPr>
                <a:xfrm>
                  <a:off x="540470" y="5073894"/>
                  <a:ext cx="1136791" cy="407897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29" name="Straight Connector 5128">
                  <a:extLst>
                    <a:ext uri="{FF2B5EF4-FFF2-40B4-BE49-F238E27FC236}">
                      <a16:creationId xmlns:a16="http://schemas.microsoft.com/office/drawing/2014/main" xmlns="" id="{8087A38E-474F-4935-BABC-67D91515F61C}"/>
                    </a:ext>
                  </a:extLst>
                </p:cNvPr>
                <p:cNvCxnSpPr>
                  <a:stCxn id="14" idx="0"/>
                </p:cNvCxnSpPr>
                <p:nvPr/>
              </p:nvCxnSpPr>
              <p:spPr>
                <a:xfrm>
                  <a:off x="809009" y="5295427"/>
                  <a:ext cx="868252" cy="186364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31" name="Straight Connector 5130">
                  <a:extLst>
                    <a:ext uri="{FF2B5EF4-FFF2-40B4-BE49-F238E27FC236}">
                      <a16:creationId xmlns:a16="http://schemas.microsoft.com/office/drawing/2014/main" xmlns="" id="{BCD2DC55-4C72-4FE6-94C5-781546031CC9}"/>
                    </a:ext>
                  </a:extLst>
                </p:cNvPr>
                <p:cNvCxnSpPr>
                  <a:stCxn id="15" idx="2"/>
                </p:cNvCxnSpPr>
                <p:nvPr/>
              </p:nvCxnSpPr>
              <p:spPr>
                <a:xfrm flipV="1">
                  <a:off x="993065" y="5481791"/>
                  <a:ext cx="674443" cy="25323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150" name="Picture 6" descr="Image result for wifi router icon">
                <a:extLst>
                  <a:ext uri="{FF2B5EF4-FFF2-40B4-BE49-F238E27FC236}">
                    <a16:creationId xmlns:a16="http://schemas.microsoft.com/office/drawing/2014/main" xmlns="" id="{52A1D78A-F350-42C3-996F-21D4E72464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85650" y="1006792"/>
                <a:ext cx="446154" cy="516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6" descr="Image result for wifi router icon">
                <a:extLst>
                  <a:ext uri="{FF2B5EF4-FFF2-40B4-BE49-F238E27FC236}">
                    <a16:creationId xmlns:a16="http://schemas.microsoft.com/office/drawing/2014/main" xmlns="" id="{3998F962-29F3-4DD2-A600-DFDBB3DE2B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85650" y="4264906"/>
                <a:ext cx="446154" cy="516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6" descr="Image result for wifi router icon">
                <a:extLst>
                  <a:ext uri="{FF2B5EF4-FFF2-40B4-BE49-F238E27FC236}">
                    <a16:creationId xmlns:a16="http://schemas.microsoft.com/office/drawing/2014/main" xmlns="" id="{CA73317A-32B9-4BBB-BCA1-793B738D40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85650" y="5019571"/>
                <a:ext cx="446154" cy="516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6" descr="Image result for wifi router icon">
                <a:extLst>
                  <a:ext uri="{FF2B5EF4-FFF2-40B4-BE49-F238E27FC236}">
                    <a16:creationId xmlns:a16="http://schemas.microsoft.com/office/drawing/2014/main" xmlns="" id="{210B6EA2-0A5C-40CB-B3B9-49414C1464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85650" y="2181314"/>
                <a:ext cx="446154" cy="516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6" descr="Image result for wifi router icon">
                <a:extLst>
                  <a:ext uri="{FF2B5EF4-FFF2-40B4-BE49-F238E27FC236}">
                    <a16:creationId xmlns:a16="http://schemas.microsoft.com/office/drawing/2014/main" xmlns="" id="{C03600A1-E412-4829-B9AC-68ECBC1527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85650" y="3008726"/>
                <a:ext cx="446154" cy="516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145" name="Group 5144">
            <a:extLst>
              <a:ext uri="{FF2B5EF4-FFF2-40B4-BE49-F238E27FC236}">
                <a16:creationId xmlns:a16="http://schemas.microsoft.com/office/drawing/2014/main" xmlns="" id="{59AFCD6E-863A-44AF-BC81-8B2B40F59186}"/>
              </a:ext>
            </a:extLst>
          </p:cNvPr>
          <p:cNvGrpSpPr/>
          <p:nvPr/>
        </p:nvGrpSpPr>
        <p:grpSpPr>
          <a:xfrm>
            <a:off x="9870774" y="404664"/>
            <a:ext cx="2237894" cy="5648550"/>
            <a:chOff x="9870774" y="404664"/>
            <a:chExt cx="2237894" cy="564855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2576A24A-5EB2-42DF-BA49-112848C00839}"/>
                </a:ext>
              </a:extLst>
            </p:cNvPr>
            <p:cNvGrpSpPr/>
            <p:nvPr/>
          </p:nvGrpSpPr>
          <p:grpSpPr>
            <a:xfrm>
              <a:off x="10946949" y="404664"/>
              <a:ext cx="1161719" cy="5648550"/>
              <a:chOff x="126488" y="391303"/>
              <a:chExt cx="1161719" cy="5648550"/>
            </a:xfrm>
          </p:grpSpPr>
          <p:pic>
            <p:nvPicPr>
              <p:cNvPr id="33" name="Picture 2" descr="Image result for interrupt icon">
                <a:extLst>
                  <a:ext uri="{FF2B5EF4-FFF2-40B4-BE49-F238E27FC236}">
                    <a16:creationId xmlns:a16="http://schemas.microsoft.com/office/drawing/2014/main" xmlns="" id="{6BFDF9E3-30D0-415D-9C30-0493CE9029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46209" y="391303"/>
                <a:ext cx="442601" cy="11161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4" descr="Image result for traffic light icon">
                <a:extLst>
                  <a:ext uri="{FF2B5EF4-FFF2-40B4-BE49-F238E27FC236}">
                    <a16:creationId xmlns:a16="http://schemas.microsoft.com/office/drawing/2014/main" xmlns="" id="{86213AC3-94FF-408E-A9D1-AF7D328574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89085" y="3205551"/>
                <a:ext cx="192192" cy="35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4" descr="Image result for traffic light icon">
                <a:extLst>
                  <a:ext uri="{FF2B5EF4-FFF2-40B4-BE49-F238E27FC236}">
                    <a16:creationId xmlns:a16="http://schemas.microsoft.com/office/drawing/2014/main" xmlns="" id="{456CB2B1-719B-4B14-9AE2-77AD229A87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67300" y="3131095"/>
                <a:ext cx="192192" cy="35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4" descr="Image result for traffic light icon">
                <a:extLst>
                  <a:ext uri="{FF2B5EF4-FFF2-40B4-BE49-F238E27FC236}">
                    <a16:creationId xmlns:a16="http://schemas.microsoft.com/office/drawing/2014/main" xmlns="" id="{40380D81-87FA-47E5-8690-8590173B65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04485" y="5295427"/>
                <a:ext cx="209047" cy="3050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4" descr="Image result for traffic light icon">
                <a:extLst>
                  <a:ext uri="{FF2B5EF4-FFF2-40B4-BE49-F238E27FC236}">
                    <a16:creationId xmlns:a16="http://schemas.microsoft.com/office/drawing/2014/main" xmlns="" id="{1DDBDCFB-47ED-420B-9F40-06E16FAD80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88541" y="5430015"/>
                <a:ext cx="209047" cy="3050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xmlns="" id="{8430EE97-5BEF-4571-AE8C-263035FC4604}"/>
                  </a:ext>
                </a:extLst>
              </p:cNvPr>
              <p:cNvGrpSpPr/>
              <p:nvPr/>
            </p:nvGrpSpPr>
            <p:grpSpPr>
              <a:xfrm>
                <a:off x="150104" y="4458229"/>
                <a:ext cx="1138103" cy="380274"/>
                <a:chOff x="-60684" y="4992074"/>
                <a:chExt cx="1542264" cy="561162"/>
              </a:xfrm>
            </p:grpSpPr>
            <p:pic>
              <p:nvPicPr>
                <p:cNvPr id="47" name="Picture 4" descr="Image result for traffic loop">
                  <a:extLst>
                    <a:ext uri="{FF2B5EF4-FFF2-40B4-BE49-F238E27FC236}">
                      <a16:creationId xmlns:a16="http://schemas.microsoft.com/office/drawing/2014/main" xmlns="" id="{5E83B2D4-3DE4-4BA1-8777-43E96CE34BC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1344" y="5255732"/>
                  <a:ext cx="798777" cy="2975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xmlns="" id="{62F43B3B-F75A-42BC-9049-04F6B0F9D0B5}"/>
                    </a:ext>
                  </a:extLst>
                </p:cNvPr>
                <p:cNvGrpSpPr/>
                <p:nvPr/>
              </p:nvGrpSpPr>
              <p:grpSpPr>
                <a:xfrm>
                  <a:off x="-60684" y="4992074"/>
                  <a:ext cx="1542264" cy="496112"/>
                  <a:chOff x="-548810" y="4928108"/>
                  <a:chExt cx="2344033" cy="781218"/>
                </a:xfrm>
              </p:grpSpPr>
              <p:pic>
                <p:nvPicPr>
                  <p:cNvPr id="49" name="Picture 4" descr="Image result for traffic loop">
                    <a:extLst>
                      <a:ext uri="{FF2B5EF4-FFF2-40B4-BE49-F238E27FC236}">
                        <a16:creationId xmlns:a16="http://schemas.microsoft.com/office/drawing/2014/main" xmlns="" id="{41C4DC92-4A8A-4A54-89E0-BA616F952B1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email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548810" y="5003116"/>
                    <a:ext cx="1214033" cy="46847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0" name="Picture 4" descr="Image result for traffic loop">
                    <a:extLst>
                      <a:ext uri="{FF2B5EF4-FFF2-40B4-BE49-F238E27FC236}">
                        <a16:creationId xmlns:a16="http://schemas.microsoft.com/office/drawing/2014/main" xmlns="" id="{A059B564-3822-4B5E-BEAC-27034FFFE86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email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1189" y="5240852"/>
                    <a:ext cx="1214034" cy="46847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1" name="Picture 4" descr="Image result for traffic loop">
                    <a:extLst>
                      <a:ext uri="{FF2B5EF4-FFF2-40B4-BE49-F238E27FC236}">
                        <a16:creationId xmlns:a16="http://schemas.microsoft.com/office/drawing/2014/main" xmlns="" id="{5C11364D-F424-4A24-9811-EDC16638729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email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8592" y="4928108"/>
                    <a:ext cx="1214033" cy="46847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39" name="Picture 6" descr="Image result for pedestrian crossing button">
                <a:extLst>
                  <a:ext uri="{FF2B5EF4-FFF2-40B4-BE49-F238E27FC236}">
                    <a16:creationId xmlns:a16="http://schemas.microsoft.com/office/drawing/2014/main" xmlns="" id="{77C25A43-93F5-4A40-9DFE-A65F8B8189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634" b="92629" l="9945" r="89641">
                            <a14:foregroundMark x1="43646" y1="15725" x2="59254" y2="12285"/>
                            <a14:foregroundMark x1="59254" y1="12285" x2="41575" y2="16953"/>
                            <a14:foregroundMark x1="41575" y1="16953" x2="62569" y2="21867"/>
                            <a14:foregroundMark x1="62569" y1="21867" x2="40193" y2="22604"/>
                            <a14:foregroundMark x1="40193" y1="22604" x2="49448" y2="21867"/>
                            <a14:foregroundMark x1="49448" y1="21867" x2="58840" y2="14496"/>
                            <a14:foregroundMark x1="58840" y1="14496" x2="50967" y2="11057"/>
                            <a14:foregroundMark x1="50967" y1="11057" x2="42818" y2="21867"/>
                            <a14:foregroundMark x1="42818" y1="21867" x2="39088" y2="34644"/>
                            <a14:foregroundMark x1="39088" y1="34644" x2="51243" y2="37592"/>
                            <a14:foregroundMark x1="51243" y1="37592" x2="51243" y2="52826"/>
                            <a14:foregroundMark x1="51243" y1="52826" x2="45856" y2="61425"/>
                            <a14:foregroundMark x1="45856" y1="61425" x2="54558" y2="61425"/>
                            <a14:foregroundMark x1="54558" y1="61425" x2="46685" y2="62162"/>
                            <a14:foregroundMark x1="46685" y1="62162" x2="37155" y2="68550"/>
                            <a14:foregroundMark x1="37155" y1="68550" x2="50276" y2="69287"/>
                            <a14:foregroundMark x1="50276" y1="69287" x2="51243" y2="67076"/>
                            <a14:foregroundMark x1="37569" y1="89681" x2="44061" y2="96560"/>
                            <a14:foregroundMark x1="44061" y1="96560" x2="59116" y2="97543"/>
                            <a14:foregroundMark x1="59116" y1="97543" x2="43508" y2="95823"/>
                            <a14:foregroundMark x1="43508" y1="95823" x2="61740" y2="86732"/>
                            <a14:foregroundMark x1="61740" y1="86732" x2="44890" y2="92629"/>
                            <a14:foregroundMark x1="44890" y1="92629" x2="46409" y2="89681"/>
                            <a14:foregroundMark x1="19199" y1="10565" x2="24724" y2="2211"/>
                            <a14:foregroundMark x1="24724" y1="2211" x2="33149" y2="4423"/>
                            <a14:foregroundMark x1="33149" y1="4423" x2="40331" y2="3194"/>
                            <a14:foregroundMark x1="40331" y1="3194" x2="76519" y2="7125"/>
                            <a14:foregroundMark x1="76519" y1="7125" x2="80939" y2="12039"/>
                            <a14:foregroundMark x1="67127" y1="4423" x2="81630" y2="6634"/>
                            <a14:foregroundMark x1="81630" y1="6634" x2="81354" y2="9582"/>
                            <a14:foregroundMark x1="39779" y1="35872" x2="49309" y2="36609"/>
                            <a14:foregroundMark x1="49309" y1="36609" x2="33564" y2="41032"/>
                            <a14:foregroundMark x1="33564" y1="41032" x2="31630" y2="432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88" y="2490770"/>
                <a:ext cx="562322" cy="2902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10" descr="Image result for pedestrian crossing button">
                <a:extLst>
                  <a:ext uri="{FF2B5EF4-FFF2-40B4-BE49-F238E27FC236}">
                    <a16:creationId xmlns:a16="http://schemas.microsoft.com/office/drawing/2014/main" xmlns="" id="{4A02AA01-64C6-4805-BEE2-1B379AEE8D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email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4321" b="91975" l="8840" r="90055">
                            <a14:foregroundMark x1="12707" y1="63272" x2="21547" y2="11728"/>
                            <a14:foregroundMark x1="21547" y1="11728" x2="14917" y2="27469"/>
                            <a14:foregroundMark x1="14917" y1="27469" x2="16022" y2="46296"/>
                            <a14:foregroundMark x1="16022" y1="46296" x2="20994" y2="29321"/>
                            <a14:foregroundMark x1="20994" y1="29321" x2="13812" y2="14198"/>
                            <a14:foregroundMark x1="13812" y1="14198" x2="37569" y2="4630"/>
                            <a14:foregroundMark x1="37569" y1="4630" x2="67403" y2="4321"/>
                            <a14:foregroundMark x1="67403" y1="4321" x2="77901" y2="22840"/>
                            <a14:foregroundMark x1="77901" y1="22840" x2="76796" y2="58333"/>
                            <a14:foregroundMark x1="76796" y1="58333" x2="50829" y2="67284"/>
                            <a14:foregroundMark x1="50829" y1="67284" x2="22652" y2="68519"/>
                            <a14:foregroundMark x1="22652" y1="68519" x2="15470" y2="62037"/>
                            <a14:foregroundMark x1="50276" y1="9568" x2="50276" y2="45062"/>
                            <a14:foregroundMark x1="50276" y1="45062" x2="38122" y2="30864"/>
                            <a14:foregroundMark x1="38122" y1="30864" x2="31492" y2="50309"/>
                            <a14:foregroundMark x1="31492" y1="50309" x2="40331" y2="32716"/>
                            <a14:foregroundMark x1="40331" y1="32716" x2="56354" y2="49383"/>
                            <a14:foregroundMark x1="56354" y1="49383" x2="61326" y2="18210"/>
                            <a14:foregroundMark x1="61326" y1="18210" x2="56354" y2="18827"/>
                            <a14:foregroundMark x1="40884" y1="4938" x2="13812" y2="8025"/>
                            <a14:foregroundMark x1="13812" y1="8025" x2="13812" y2="12654"/>
                            <a14:foregroundMark x1="32597" y1="4938" x2="13260" y2="5864"/>
                            <a14:foregroundMark x1="35912" y1="53704" x2="29282" y2="36420"/>
                            <a14:foregroundMark x1="29282" y1="36420" x2="16575" y2="61111"/>
                            <a14:foregroundMark x1="16575" y1="61111" x2="28729" y2="23765"/>
                            <a14:foregroundMark x1="28729" y1="23765" x2="35359" y2="41358"/>
                            <a14:foregroundMark x1="35359" y1="41358" x2="25967" y2="56173"/>
                            <a14:foregroundMark x1="25967" y1="56173" x2="46409" y2="44753"/>
                            <a14:foregroundMark x1="46409" y1="44753" x2="62983" y2="57716"/>
                            <a14:foregroundMark x1="62983" y1="57716" x2="66851" y2="8951"/>
                            <a14:foregroundMark x1="48619" y1="60185" x2="44199" y2="43519"/>
                            <a14:foregroundMark x1="44199" y1="43519" x2="33149" y2="62346"/>
                            <a14:foregroundMark x1="33149" y1="62346" x2="40331" y2="45062"/>
                            <a14:foregroundMark x1="40331" y1="45062" x2="44199" y2="63272"/>
                            <a14:foregroundMark x1="44199" y1="63272" x2="64088" y2="49383"/>
                            <a14:foregroundMark x1="64088" y1="49383" x2="66298" y2="24691"/>
                            <a14:foregroundMark x1="65746" y1="27469" x2="67403" y2="59259"/>
                            <a14:foregroundMark x1="67403" y1="59259" x2="66851" y2="59568"/>
                            <a14:foregroundMark x1="19890" y1="58951" x2="49724" y2="59877"/>
                            <a14:foregroundMark x1="49724" y1="59877" x2="61326" y2="59568"/>
                            <a14:foregroundMark x1="12707" y1="59877" x2="12707" y2="7716"/>
                            <a14:foregroundMark x1="26519" y1="84568" x2="53591" y2="79938"/>
                            <a14:foregroundMark x1="53591" y1="79938" x2="23757" y2="83333"/>
                            <a14:foregroundMark x1="23757" y1="83333" x2="46961" y2="93210"/>
                            <a14:foregroundMark x1="46961" y1="93210" x2="75691" y2="91975"/>
                            <a14:foregroundMark x1="75691" y1="91975" x2="51934" y2="8024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48297" y="1708057"/>
                <a:ext cx="255770" cy="4191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xmlns="" id="{75CEF6A6-0922-4D92-9D76-DE8B220154F3}"/>
                  </a:ext>
                </a:extLst>
              </p:cNvPr>
              <p:cNvGrpSpPr/>
              <p:nvPr/>
            </p:nvGrpSpPr>
            <p:grpSpPr>
              <a:xfrm>
                <a:off x="632505" y="2502859"/>
                <a:ext cx="380410" cy="243556"/>
                <a:chOff x="1270174" y="2050213"/>
                <a:chExt cx="637246" cy="400163"/>
              </a:xfrm>
            </p:grpSpPr>
            <p:pic>
              <p:nvPicPr>
                <p:cNvPr id="45" name="Picture 2" descr="Related image">
                  <a:extLst>
                    <a:ext uri="{FF2B5EF4-FFF2-40B4-BE49-F238E27FC236}">
                      <a16:creationId xmlns:a16="http://schemas.microsoft.com/office/drawing/2014/main" xmlns="" id="{9EFEA3F9-0674-4FA6-8D4F-0F2F7FA09A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07631" y="2050213"/>
                  <a:ext cx="399789" cy="39978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6" name="Picture 2" descr="Related image">
                  <a:extLst>
                    <a:ext uri="{FF2B5EF4-FFF2-40B4-BE49-F238E27FC236}">
                      <a16:creationId xmlns:a16="http://schemas.microsoft.com/office/drawing/2014/main" xmlns="" id="{BD5F579C-BE7B-4502-ADAA-52B4616DA3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0174" y="2050587"/>
                  <a:ext cx="399789" cy="39978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42" name="Picture 2" descr="Image result for interrupt icon">
                <a:extLst>
                  <a:ext uri="{FF2B5EF4-FFF2-40B4-BE49-F238E27FC236}">
                    <a16:creationId xmlns:a16="http://schemas.microsoft.com/office/drawing/2014/main" xmlns="" id="{8D6456BA-A625-4B17-B986-910B23206D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37448" y="3031756"/>
                <a:ext cx="442601" cy="11161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Image result for interrupt icon">
                <a:extLst>
                  <a:ext uri="{FF2B5EF4-FFF2-40B4-BE49-F238E27FC236}">
                    <a16:creationId xmlns:a16="http://schemas.microsoft.com/office/drawing/2014/main" xmlns="" id="{60DC8966-C58F-4FF9-BC84-203FADE32A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89802" y="481810"/>
                <a:ext cx="442601" cy="11161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Image result for interrupt icon">
                <a:extLst>
                  <a:ext uri="{FF2B5EF4-FFF2-40B4-BE49-F238E27FC236}">
                    <a16:creationId xmlns:a16="http://schemas.microsoft.com/office/drawing/2014/main" xmlns="" id="{AE7CC4E5-7757-4DA6-9BE0-DC4BF36E45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7096" y="4923729"/>
                <a:ext cx="442601" cy="11161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xmlns="" id="{8492D53D-88E4-45FC-920F-4687F0A7021B}"/>
                </a:ext>
              </a:extLst>
            </p:cNvPr>
            <p:cNvGrpSpPr/>
            <p:nvPr/>
          </p:nvGrpSpPr>
          <p:grpSpPr>
            <a:xfrm flipH="1">
              <a:off x="9870774" y="962726"/>
              <a:ext cx="1813083" cy="4995748"/>
              <a:chOff x="318721" y="971618"/>
              <a:chExt cx="1813083" cy="4995748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xmlns="" id="{063137DF-BB26-4293-B0DE-CB6F5B53D7A3}"/>
                  </a:ext>
                </a:extLst>
              </p:cNvPr>
              <p:cNvGrpSpPr/>
              <p:nvPr/>
            </p:nvGrpSpPr>
            <p:grpSpPr>
              <a:xfrm>
                <a:off x="318721" y="971618"/>
                <a:ext cx="1406938" cy="4995748"/>
                <a:chOff x="318721" y="971618"/>
                <a:chExt cx="1406938" cy="4995748"/>
              </a:xfrm>
            </p:grpSpPr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xmlns="" id="{312ED766-8C3D-4F93-A50F-30CDE5A9386D}"/>
                    </a:ext>
                  </a:extLst>
                </p:cNvPr>
                <p:cNvCxnSpPr>
                  <a:cxnSpLocks/>
                  <a:stCxn id="33" idx="1"/>
                </p:cNvCxnSpPr>
                <p:nvPr/>
              </p:nvCxnSpPr>
              <p:spPr>
                <a:xfrm>
                  <a:off x="935908" y="971618"/>
                  <a:ext cx="731598" cy="44115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xmlns="" id="{FB4B6364-D355-4C2D-BFDA-4050FC6CF1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3307" y="1262174"/>
                  <a:ext cx="1174201" cy="174609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xmlns="" id="{EEE30C89-AD53-4BC9-8758-96A02BDD4D66}"/>
                    </a:ext>
                  </a:extLst>
                </p:cNvPr>
                <p:cNvCxnSpPr>
                  <a:cxnSpLocks/>
                  <a:stCxn id="40" idx="1"/>
                </p:cNvCxnSpPr>
                <p:nvPr/>
              </p:nvCxnSpPr>
              <p:spPr>
                <a:xfrm flipV="1">
                  <a:off x="833820" y="1436785"/>
                  <a:ext cx="843440" cy="50309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xmlns="" id="{2759204C-6C5C-4857-8885-78A38EFAB2B7}"/>
                    </a:ext>
                  </a:extLst>
                </p:cNvPr>
                <p:cNvCxnSpPr/>
                <p:nvPr/>
              </p:nvCxnSpPr>
              <p:spPr>
                <a:xfrm flipV="1">
                  <a:off x="1012915" y="2621576"/>
                  <a:ext cx="664346" cy="294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xmlns="" id="{19C6A2CC-2996-4037-9E2F-68185A501B77}"/>
                    </a:ext>
                  </a:extLst>
                </p:cNvPr>
                <p:cNvCxnSpPr/>
                <p:nvPr/>
              </p:nvCxnSpPr>
              <p:spPr>
                <a:xfrm>
                  <a:off x="959492" y="3309413"/>
                  <a:ext cx="717769" cy="87816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xmlns="" id="{7DB55BC2-011B-4870-A3B9-AC4196A4E983}"/>
                    </a:ext>
                  </a:extLst>
                </p:cNvPr>
                <p:cNvCxnSpPr/>
                <p:nvPr/>
              </p:nvCxnSpPr>
              <p:spPr>
                <a:xfrm flipV="1">
                  <a:off x="685181" y="3405077"/>
                  <a:ext cx="992080" cy="157109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xmlns="" id="{E8ACFD8A-F1AB-4CE3-865A-05E14F236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46031" y="3416650"/>
                  <a:ext cx="831229" cy="63918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xmlns="" id="{95D1DF10-10A8-4093-85AD-F071EB72E6D5}"/>
                    </a:ext>
                  </a:extLst>
                </p:cNvPr>
                <p:cNvCxnSpPr>
                  <a:cxnSpLocks/>
                  <a:stCxn id="49" idx="2"/>
                </p:cNvCxnSpPr>
                <p:nvPr/>
              </p:nvCxnSpPr>
              <p:spPr>
                <a:xfrm>
                  <a:off x="737287" y="4714366"/>
                  <a:ext cx="939974" cy="10026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xmlns="" id="{54E5F093-C918-40D1-87DF-453E54229295}"/>
                    </a:ext>
                  </a:extLst>
                </p:cNvPr>
                <p:cNvCxnSpPr>
                  <a:cxnSpLocks/>
                  <a:stCxn id="49" idx="1"/>
                </p:cNvCxnSpPr>
                <p:nvPr/>
              </p:nvCxnSpPr>
              <p:spPr>
                <a:xfrm>
                  <a:off x="1032013" y="4613564"/>
                  <a:ext cx="693644" cy="9191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xmlns="" id="{A94A8A7A-6883-4DBF-B3C5-E04BCFE2D1F7}"/>
                    </a:ext>
                  </a:extLst>
                </p:cNvPr>
                <p:cNvCxnSpPr/>
                <p:nvPr/>
              </p:nvCxnSpPr>
              <p:spPr>
                <a:xfrm flipV="1">
                  <a:off x="630812" y="4724392"/>
                  <a:ext cx="1094847" cy="114111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>
                  <a:extLst>
                    <a:ext uri="{FF2B5EF4-FFF2-40B4-BE49-F238E27FC236}">
                      <a16:creationId xmlns:a16="http://schemas.microsoft.com/office/drawing/2014/main" xmlns="" id="{5068C511-DC49-4A32-BB9D-9EAFCB62586B}"/>
                    </a:ext>
                  </a:extLst>
                </p:cNvPr>
                <p:cNvCxnSpPr>
                  <a:cxnSpLocks/>
                  <a:stCxn id="36" idx="1"/>
                </p:cNvCxnSpPr>
                <p:nvPr/>
              </p:nvCxnSpPr>
              <p:spPr>
                <a:xfrm>
                  <a:off x="477632" y="5470183"/>
                  <a:ext cx="1199628" cy="11608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xmlns="" id="{CCC2A168-9ABB-470E-8DD4-D36A898A02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8721" y="5481791"/>
                  <a:ext cx="1358540" cy="232963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xmlns="" id="{1D892352-E989-4439-BD3A-523BE01C26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5452" y="5481791"/>
                  <a:ext cx="812055" cy="485575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87" name="Picture 6" descr="Image result for wifi router icon">
                <a:extLst>
                  <a:ext uri="{FF2B5EF4-FFF2-40B4-BE49-F238E27FC236}">
                    <a16:creationId xmlns:a16="http://schemas.microsoft.com/office/drawing/2014/main" xmlns="" id="{27607077-F784-4765-AFCA-6ECCE9FAE7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85650" y="1006792"/>
                <a:ext cx="446154" cy="516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6" descr="Image result for wifi router icon">
                <a:extLst>
                  <a:ext uri="{FF2B5EF4-FFF2-40B4-BE49-F238E27FC236}">
                    <a16:creationId xmlns:a16="http://schemas.microsoft.com/office/drawing/2014/main" xmlns="" id="{25E80C49-B3E3-4D29-AE1D-5268BF9C85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85650" y="4264906"/>
                <a:ext cx="446154" cy="516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6" descr="Image result for wifi router icon">
                <a:extLst>
                  <a:ext uri="{FF2B5EF4-FFF2-40B4-BE49-F238E27FC236}">
                    <a16:creationId xmlns:a16="http://schemas.microsoft.com/office/drawing/2014/main" xmlns="" id="{BE1199F9-0095-48A4-BC89-4C68DFB17F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85650" y="5019571"/>
                <a:ext cx="446154" cy="516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6" descr="Image result for wifi router icon">
                <a:extLst>
                  <a:ext uri="{FF2B5EF4-FFF2-40B4-BE49-F238E27FC236}">
                    <a16:creationId xmlns:a16="http://schemas.microsoft.com/office/drawing/2014/main" xmlns="" id="{AC31EE4B-BFB4-4F0D-A0C7-AC6764A492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85650" y="2181314"/>
                <a:ext cx="446154" cy="516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6" descr="Image result for wifi router icon">
                <a:extLst>
                  <a:ext uri="{FF2B5EF4-FFF2-40B4-BE49-F238E27FC236}">
                    <a16:creationId xmlns:a16="http://schemas.microsoft.com/office/drawing/2014/main" xmlns="" id="{AD7DBFF6-D88F-4E85-A4F3-02A4E68A63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85650" y="3008726"/>
                <a:ext cx="446154" cy="516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xmlns="" id="{654F68AF-E094-47EB-8C90-C0A13E3EC93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7236" y="2614952"/>
            <a:ext cx="429898" cy="43995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xmlns="" id="{D99BA5FA-7C1F-4136-AA64-1DDA8E7BF7B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8308" y="1332993"/>
            <a:ext cx="468108" cy="479053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xmlns="" id="{ACAFE29B-B0F8-4D51-BAF0-FB987C7004E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878" y="1383727"/>
            <a:ext cx="468108" cy="479053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xmlns="" id="{2A683D4D-EFCC-4C56-94E3-64694C64274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8205" y="3008726"/>
            <a:ext cx="468108" cy="479053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xmlns="" id="{289C4770-BA0E-4D9F-A257-9F8534167D8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487" y="1197256"/>
            <a:ext cx="468108" cy="479053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xmlns="" id="{09539D7F-4DFB-4D20-A646-4FACBEAE745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7994" y="2257905"/>
            <a:ext cx="429898" cy="43995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xmlns="" id="{467A7991-CAFC-4ADE-B712-D81A6E7230B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6545" y="5221764"/>
            <a:ext cx="468108" cy="479053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xmlns="" id="{1AA106E5-CE57-4D73-BA95-7D4DD01E71C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646" y="4956119"/>
            <a:ext cx="468108" cy="47905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xmlns="" id="{7CDEC4BF-A371-458B-91C0-A2C9219D010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001" y="3642200"/>
            <a:ext cx="468108" cy="479053"/>
          </a:xfrm>
          <a:prstGeom prst="rect">
            <a:avLst/>
          </a:prstGeom>
          <a:effectLst/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1D746397-923C-4866-B2F5-D3A5063F921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9180" y="2251243"/>
            <a:ext cx="468108" cy="479053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xmlns="" id="{1A8C68DC-3403-40F0-81D4-958E73BD47A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204" y="1456334"/>
            <a:ext cx="429898" cy="439950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xmlns="" id="{4D421997-9A02-4823-91F0-CC0FB83DE54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5420" y="3040481"/>
            <a:ext cx="429898" cy="43995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xmlns="" id="{5DD6C286-49EB-4873-8E45-515B1ACCE88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110" y="1352544"/>
            <a:ext cx="429898" cy="43995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49BCEC5F-BE7C-4FAD-AA1E-0238DCA7648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461" y="4923729"/>
            <a:ext cx="429898" cy="43995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DE133CD9-5343-43E3-A765-451EBCE9842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2905" y="3815073"/>
            <a:ext cx="429898" cy="43995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xmlns="" id="{DF81F6D7-0F98-4CA7-94EB-5E7874BE319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334" y="1862780"/>
            <a:ext cx="429898" cy="43995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xmlns="" id="{BC4B1F18-FEEA-4835-8EC1-D94CED5640E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666" y="3661752"/>
            <a:ext cx="429898" cy="439950"/>
          </a:xfrm>
          <a:prstGeom prst="rect">
            <a:avLst/>
          </a:prstGeom>
        </p:spPr>
      </p:pic>
      <p:pic>
        <p:nvPicPr>
          <p:cNvPr id="10242" name="Picture 2" descr="Image result for lat long icon">
            <a:extLst>
              <a:ext uri="{FF2B5EF4-FFF2-40B4-BE49-F238E27FC236}">
                <a16:creationId xmlns:a16="http://schemas.microsoft.com/office/drawing/2014/main" xmlns="" id="{F67D3676-8945-4068-97BC-BAEFC277C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0014" y="3220102"/>
            <a:ext cx="1558188" cy="1558188"/>
          </a:xfrm>
          <a:prstGeom prst="rect">
            <a:avLst/>
          </a:prstGeom>
          <a:noFill/>
          <a:effectLst>
            <a:outerShdw blurRad="50800" dist="88900" dir="2700000" algn="tl" rotWithShape="0">
              <a:prstClr val="black">
                <a:alpha val="7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63E408EC-0526-43A7-A612-6219AECA2104}"/>
              </a:ext>
            </a:extLst>
          </p:cNvPr>
          <p:cNvSpPr txBox="1"/>
          <p:nvPr/>
        </p:nvSpPr>
        <p:spPr>
          <a:xfrm>
            <a:off x="1595500" y="5847655"/>
            <a:ext cx="985591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Context lets digital twins collaborate to solve complex problems</a:t>
            </a:r>
          </a:p>
        </p:txBody>
      </p:sp>
    </p:spTree>
    <p:extLst>
      <p:ext uri="{BB962C8B-B14F-4D97-AF65-F5344CB8AC3E}">
        <p14:creationId xmlns:p14="http://schemas.microsoft.com/office/powerpoint/2010/main" val="2702131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-0.02083 -0.0847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-423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-0.0987 -0.005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5" y="-30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08164 0.006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32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06002 -0.016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85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02071 -0.069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-34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01615 0.0418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208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05247 -0.1372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" y="-687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6107 -0.0986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0" y="-49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0.03529 -4.44444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06341 -0.0150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-76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12956 -0.018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1" y="-90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08333 -0.0469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236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16641 -0.0680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0" y="-340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0.08568 -0.0328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-164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04336 -0.2402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" y="-1201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0.03659 -0.0775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-388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10677 0.0370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185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>
            <a:extLst>
              <a:ext uri="{FF2B5EF4-FFF2-40B4-BE49-F238E27FC236}">
                <a16:creationId xmlns:a16="http://schemas.microsoft.com/office/drawing/2014/main" xmlns="" id="{7778E6C7-E329-42D2-B1F9-A59ABFB076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146" name="Oval 5145">
            <a:extLst>
              <a:ext uri="{FF2B5EF4-FFF2-40B4-BE49-F238E27FC236}">
                <a16:creationId xmlns:a16="http://schemas.microsoft.com/office/drawing/2014/main" xmlns="" id="{870853B3-747A-47CD-B719-FD691092E1BE}"/>
              </a:ext>
            </a:extLst>
          </p:cNvPr>
          <p:cNvSpPr/>
          <p:nvPr/>
        </p:nvSpPr>
        <p:spPr>
          <a:xfrm rot="393439">
            <a:off x="2358302" y="2153591"/>
            <a:ext cx="6978203" cy="2629158"/>
          </a:xfrm>
          <a:prstGeom prst="ellipse">
            <a:avLst/>
          </a:prstGeom>
          <a:solidFill>
            <a:srgbClr val="0000FF">
              <a:alpha val="10196"/>
            </a:srgbClr>
          </a:solidFill>
          <a:ln>
            <a:solidFill>
              <a:schemeClr val="bg2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54" name="Group 5153">
            <a:extLst>
              <a:ext uri="{FF2B5EF4-FFF2-40B4-BE49-F238E27FC236}">
                <a16:creationId xmlns:a16="http://schemas.microsoft.com/office/drawing/2014/main" xmlns="" id="{06F37E37-D580-4931-A761-B6337E1391DA}"/>
              </a:ext>
            </a:extLst>
          </p:cNvPr>
          <p:cNvGrpSpPr/>
          <p:nvPr/>
        </p:nvGrpSpPr>
        <p:grpSpPr>
          <a:xfrm>
            <a:off x="3755740" y="2678048"/>
            <a:ext cx="3874750" cy="1438432"/>
            <a:chOff x="3952442" y="2660724"/>
            <a:chExt cx="3558470" cy="1289215"/>
          </a:xfrm>
        </p:grpSpPr>
        <p:pic>
          <p:nvPicPr>
            <p:cNvPr id="5153" name="Picture 5152">
              <a:extLst>
                <a:ext uri="{FF2B5EF4-FFF2-40B4-BE49-F238E27FC236}">
                  <a16:creationId xmlns:a16="http://schemas.microsoft.com/office/drawing/2014/main" xmlns="" id="{18EE4EF7-0342-4F80-BB9C-32AD3A483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325742">
              <a:off x="5091022" y="3453072"/>
              <a:ext cx="536494" cy="457240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xmlns="" id="{7210124F-3BE4-47A4-87CA-7DF4E6647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325742">
              <a:off x="5794116" y="2689483"/>
              <a:ext cx="389349" cy="331832"/>
            </a:xfrm>
            <a:prstGeom prst="rect">
              <a:avLst/>
            </a:prstGeom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xmlns="" id="{46AD1411-FA7A-4903-8E23-957FF0783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12514">
              <a:off x="3952442" y="2811811"/>
              <a:ext cx="480768" cy="409746"/>
            </a:xfrm>
            <a:prstGeom prst="rect">
              <a:avLst/>
            </a:prstGeom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xmlns="" id="{1437ACDF-859E-4967-98C8-AC4DE5EC0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43637">
              <a:off x="6959058" y="3314628"/>
              <a:ext cx="551854" cy="470331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0962278-8C66-4595-A727-000A97BA5A93}"/>
              </a:ext>
            </a:extLst>
          </p:cNvPr>
          <p:cNvSpPr/>
          <p:nvPr/>
        </p:nvSpPr>
        <p:spPr>
          <a:xfrm>
            <a:off x="11324" y="6256163"/>
            <a:ext cx="576064" cy="596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81B75C4-BA6A-4C52-A351-BAC25F14968A}"/>
              </a:ext>
            </a:extLst>
          </p:cNvPr>
          <p:cNvGrpSpPr/>
          <p:nvPr/>
        </p:nvGrpSpPr>
        <p:grpSpPr>
          <a:xfrm>
            <a:off x="5462723" y="3333483"/>
            <a:ext cx="1353357" cy="1535677"/>
            <a:chOff x="5462723" y="3333483"/>
            <a:chExt cx="1353357" cy="153567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xmlns="" id="{631FF5A7-B3D5-4631-A28B-DE2B95048659}"/>
                </a:ext>
              </a:extLst>
            </p:cNvPr>
            <p:cNvCxnSpPr>
              <a:cxnSpLocks/>
            </p:cNvCxnSpPr>
            <p:nvPr/>
          </p:nvCxnSpPr>
          <p:spPr>
            <a:xfrm>
              <a:off x="5783419" y="3333483"/>
              <a:ext cx="1032661" cy="1535677"/>
            </a:xfrm>
            <a:prstGeom prst="straightConnector1">
              <a:avLst/>
            </a:prstGeom>
            <a:ln w="57150">
              <a:solidFill>
                <a:srgbClr val="3E3E73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BD7817C-9DE5-46B7-84F0-6DB1FE43A777}"/>
                </a:ext>
              </a:extLst>
            </p:cNvPr>
            <p:cNvSpPr txBox="1"/>
            <p:nvPr/>
          </p:nvSpPr>
          <p:spPr>
            <a:xfrm>
              <a:off x="5462723" y="4105980"/>
              <a:ext cx="9573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3E3E73"/>
                  </a:solidFill>
                </a:rPr>
                <a:t>1000m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C936FB1-32AF-433F-A778-1680AEB83741}"/>
              </a:ext>
            </a:extLst>
          </p:cNvPr>
          <p:cNvGrpSpPr/>
          <p:nvPr/>
        </p:nvGrpSpPr>
        <p:grpSpPr>
          <a:xfrm>
            <a:off x="4779777" y="2054666"/>
            <a:ext cx="981229" cy="857143"/>
            <a:chOff x="4779777" y="2054666"/>
            <a:chExt cx="981229" cy="857143"/>
          </a:xfrm>
        </p:grpSpPr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xmlns="" id="{7A0CE646-4A92-4C30-AE40-8199CB0F542F}"/>
                </a:ext>
              </a:extLst>
            </p:cNvPr>
            <p:cNvSpPr/>
            <p:nvPr/>
          </p:nvSpPr>
          <p:spPr>
            <a:xfrm rot="13230732">
              <a:off x="5403184" y="2126827"/>
              <a:ext cx="357822" cy="784982"/>
            </a:xfrm>
            <a:prstGeom prst="rightBrace">
              <a:avLst>
                <a:gd name="adj1" fmla="val 25441"/>
                <a:gd name="adj2" fmla="val 50000"/>
              </a:avLst>
            </a:prstGeom>
            <a:ln w="28575">
              <a:solidFill>
                <a:srgbClr val="3E3E7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F2193E08-D166-4694-83D5-CB54B918B10C}"/>
                </a:ext>
              </a:extLst>
            </p:cNvPr>
            <p:cNvSpPr txBox="1"/>
            <p:nvPr/>
          </p:nvSpPr>
          <p:spPr>
            <a:xfrm>
              <a:off x="4779777" y="2054666"/>
              <a:ext cx="8226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3E3E73"/>
                  </a:solidFill>
                </a:rPr>
                <a:t>2 min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D2A7311-6B11-492E-8763-A38F2C7D2B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2758" y="3465004"/>
            <a:ext cx="468108" cy="479053"/>
          </a:xfrm>
          <a:prstGeom prst="rect">
            <a:avLst/>
          </a:prstGeom>
          <a:effectLst/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967EE2F-BCFB-4FEC-A4EB-65EEFBFC9D34}"/>
              </a:ext>
            </a:extLst>
          </p:cNvPr>
          <p:cNvSpPr txBox="1"/>
          <p:nvPr/>
        </p:nvSpPr>
        <p:spPr>
          <a:xfrm>
            <a:off x="1451484" y="5811651"/>
            <a:ext cx="97570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Domain experts specify simple parameters that enhance accuracy</a:t>
            </a:r>
          </a:p>
        </p:txBody>
      </p:sp>
    </p:spTree>
    <p:extLst>
      <p:ext uri="{BB962C8B-B14F-4D97-AF65-F5344CB8AC3E}">
        <p14:creationId xmlns:p14="http://schemas.microsoft.com/office/powerpoint/2010/main" val="146123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2442" y="649993"/>
            <a:ext cx="7397750" cy="57785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509327" y="370592"/>
            <a:ext cx="2702814" cy="2410394"/>
            <a:chOff x="1730086" y="398462"/>
            <a:chExt cx="3981450" cy="3491434"/>
          </a:xfrm>
        </p:grpSpPr>
        <p:pic>
          <p:nvPicPr>
            <p:cNvPr id="1026" name="Picture 2" descr="https://www.fhwa.dot.gov/publications/publicroads/05jan/images/bared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086" y="398462"/>
              <a:ext cx="3981450" cy="2944217"/>
            </a:xfrm>
            <a:prstGeom prst="rect">
              <a:avLst/>
            </a:prstGeom>
            <a:noFill/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995997" y="3384549"/>
              <a:ext cx="1822486" cy="505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8640">
                <a:defRPr/>
              </a:pPr>
              <a:r>
                <a:rPr lang="en-US" sz="1667" dirty="0">
                  <a:solidFill>
                    <a:srgbClr val="000000"/>
                  </a:solidFill>
                  <a:latin typeface="Arial"/>
                </a:rPr>
                <a:t>Real World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 rot="20334784">
            <a:off x="3771053" y="1253854"/>
            <a:ext cx="4392325" cy="3531566"/>
            <a:chOff x="6954305" y="70617"/>
            <a:chExt cx="5270790" cy="4237880"/>
          </a:xfrm>
          <a:effectLst>
            <a:outerShdw blurRad="50800" dist="114300" dir="5400000" algn="ctr" rotWithShape="0">
              <a:srgbClr val="000000">
                <a:alpha val="69000"/>
              </a:srgbClr>
            </a:outerShdw>
          </a:effectLst>
        </p:grpSpPr>
        <p:grpSp>
          <p:nvGrpSpPr>
            <p:cNvPr id="4" name="Group 3"/>
            <p:cNvGrpSpPr/>
            <p:nvPr/>
          </p:nvGrpSpPr>
          <p:grpSpPr>
            <a:xfrm>
              <a:off x="6954305" y="574697"/>
              <a:ext cx="5270790" cy="3733800"/>
              <a:chOff x="6954305" y="574697"/>
              <a:chExt cx="5270790" cy="373380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9899674">
                <a:off x="6954305" y="574697"/>
                <a:ext cx="5270790" cy="3733800"/>
              </a:xfrm>
              <a:prstGeom prst="rect">
                <a:avLst/>
              </a:prstGeom>
              <a:effectLst>
                <a:outerShdw blurRad="50800" dist="1143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20726073" lon="21001207" rev="308806"/>
                </a:camera>
                <a:lightRig rig="threePt" dir="t"/>
              </a:scene3d>
            </p:spPr>
          </p:pic>
          <p:sp>
            <p:nvSpPr>
              <p:cNvPr id="3" name="Rectangle 2"/>
              <p:cNvSpPr/>
              <p:nvPr/>
            </p:nvSpPr>
            <p:spPr>
              <a:xfrm rot="3340019">
                <a:off x="10191190" y="2036267"/>
                <a:ext cx="433507" cy="222387"/>
              </a:xfrm>
              <a:prstGeom prst="rect">
                <a:avLst/>
              </a:prstGeom>
              <a:solidFill>
                <a:srgbClr val="C6C7C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48640">
                  <a:defRPr/>
                </a:pPr>
                <a:endParaRPr lang="en-US" sz="15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 rot="1265216">
              <a:off x="8148603" y="70617"/>
              <a:ext cx="1528188" cy="41865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defTabSz="548640">
                <a:defRPr/>
              </a:pPr>
              <a:r>
                <a:rPr lang="en-US" sz="1667" dirty="0">
                  <a:solidFill>
                    <a:srgbClr val="000000"/>
                  </a:solidFill>
                  <a:latin typeface="Arial"/>
                </a:rPr>
                <a:t>Digital Twin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4781074" y="1985642"/>
            <a:ext cx="2317692" cy="2155940"/>
            <a:chOff x="6814828" y="2834301"/>
            <a:chExt cx="2781230" cy="2587129"/>
          </a:xfrm>
        </p:grpSpPr>
        <p:sp>
          <p:nvSpPr>
            <p:cNvPr id="45" name="Oval 44"/>
            <p:cNvSpPr/>
            <p:nvPr/>
          </p:nvSpPr>
          <p:spPr>
            <a:xfrm>
              <a:off x="7344115" y="4969897"/>
              <a:ext cx="255268" cy="176917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>
                <a:defRPr/>
              </a:pPr>
              <a:endParaRPr lang="en-US" sz="15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7558018" y="5107205"/>
              <a:ext cx="255268" cy="176917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>
                <a:defRPr/>
              </a:pPr>
              <a:endParaRPr lang="en-US" sz="15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7771921" y="5244513"/>
              <a:ext cx="255268" cy="176917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>
                <a:defRPr/>
              </a:pPr>
              <a:endParaRPr lang="en-US" sz="15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8377860" y="2834301"/>
              <a:ext cx="255268" cy="176917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>
                <a:defRPr/>
              </a:pPr>
              <a:endParaRPr lang="en-US" sz="15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8562445" y="2968775"/>
              <a:ext cx="255268" cy="176917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>
                <a:defRPr/>
              </a:pPr>
              <a:endParaRPr lang="en-US" sz="15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8783269" y="3091218"/>
              <a:ext cx="255268" cy="176917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>
                <a:defRPr/>
              </a:pPr>
              <a:endParaRPr lang="en-US" sz="15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9100438" y="4758229"/>
              <a:ext cx="255268" cy="222951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>
                <a:defRPr/>
              </a:pPr>
              <a:endParaRPr lang="en-US" sz="15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9213156" y="4606863"/>
              <a:ext cx="255268" cy="222951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>
                <a:defRPr/>
              </a:pPr>
              <a:endParaRPr lang="en-US" sz="15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9340790" y="4438520"/>
              <a:ext cx="255268" cy="222951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>
                <a:defRPr/>
              </a:pPr>
              <a:endParaRPr lang="en-US" sz="15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6814828" y="3653246"/>
              <a:ext cx="255268" cy="222951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>
                <a:defRPr/>
              </a:pPr>
              <a:endParaRPr lang="en-US" sz="15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6941229" y="3490923"/>
              <a:ext cx="255268" cy="222951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>
                <a:defRPr/>
              </a:pPr>
              <a:endParaRPr lang="en-US" sz="15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088847" y="3331026"/>
              <a:ext cx="255268" cy="222951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>
                <a:defRPr/>
              </a:pPr>
              <a:endParaRPr lang="en-US" sz="150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4854359" y="1996064"/>
            <a:ext cx="2073515" cy="1933378"/>
            <a:chOff x="6902771" y="2846809"/>
            <a:chExt cx="2488218" cy="232005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81515" y="3626673"/>
              <a:ext cx="409474" cy="344853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19007" y="4822009"/>
              <a:ext cx="409474" cy="344853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2771" y="4037336"/>
              <a:ext cx="409474" cy="344853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3286" y="2846809"/>
              <a:ext cx="409474" cy="344853"/>
            </a:xfrm>
            <a:prstGeom prst="rect">
              <a:avLst/>
            </a:prstGeom>
          </p:spPr>
        </p:pic>
      </p:grpSp>
      <p:grpSp>
        <p:nvGrpSpPr>
          <p:cNvPr id="121" name="Group 120"/>
          <p:cNvGrpSpPr/>
          <p:nvPr/>
        </p:nvGrpSpPr>
        <p:grpSpPr>
          <a:xfrm>
            <a:off x="5016509" y="2159755"/>
            <a:ext cx="1817380" cy="1697898"/>
            <a:chOff x="7097350" y="3043237"/>
            <a:chExt cx="2180855" cy="2037477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03570" y="3043237"/>
              <a:ext cx="252323" cy="29685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6283" y="3202404"/>
              <a:ext cx="252323" cy="29685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55354" y="4330174"/>
              <a:ext cx="252323" cy="29685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5882" y="4203395"/>
              <a:ext cx="252323" cy="296850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2356" y="4624697"/>
              <a:ext cx="252323" cy="296850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5069" y="4783864"/>
              <a:ext cx="252323" cy="296850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7350" y="3603178"/>
              <a:ext cx="252323" cy="296850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7878" y="3476399"/>
              <a:ext cx="252323" cy="296850"/>
            </a:xfrm>
            <a:prstGeom prst="rect">
              <a:avLst/>
            </a:prstGeom>
          </p:spPr>
        </p:pic>
      </p:grpSp>
      <p:sp>
        <p:nvSpPr>
          <p:cNvPr id="41" name="Oval 40"/>
          <p:cNvSpPr/>
          <p:nvPr/>
        </p:nvSpPr>
        <p:spPr>
          <a:xfrm>
            <a:off x="2741405" y="279401"/>
            <a:ext cx="6099940" cy="5905500"/>
          </a:xfrm>
          <a:prstGeom prst="ellipse">
            <a:avLst/>
          </a:prstGeom>
          <a:solidFill>
            <a:srgbClr val="A6CEE2">
              <a:alpha val="23922"/>
            </a:srgbClr>
          </a:solidFill>
          <a:ln w="31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150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859277" y="1634350"/>
            <a:ext cx="3307686" cy="3080592"/>
            <a:chOff x="4045392" y="2420022"/>
            <a:chExt cx="3969223" cy="369671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5790" y="2420022"/>
              <a:ext cx="698809" cy="58362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4251" y="3196254"/>
              <a:ext cx="698809" cy="58362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806" y="5533112"/>
              <a:ext cx="698809" cy="583621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392" y="5037682"/>
              <a:ext cx="698809" cy="583621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3024390" y="650878"/>
            <a:ext cx="4977782" cy="5202162"/>
            <a:chOff x="1843528" y="1239857"/>
            <a:chExt cx="5973339" cy="6242594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8956" y="6463194"/>
              <a:ext cx="698809" cy="583621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5618" y="2069982"/>
              <a:ext cx="698809" cy="583621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8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6544" y="6898830"/>
              <a:ext cx="698809" cy="583621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8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3528" y="3364195"/>
              <a:ext cx="698809" cy="583621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8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5022" y="4382184"/>
              <a:ext cx="698809" cy="583621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8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8058" y="1239857"/>
              <a:ext cx="698809" cy="583621"/>
            </a:xfrm>
            <a:prstGeom prst="rect">
              <a:avLst/>
            </a:prstGeom>
          </p:spPr>
        </p:pic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2454" y="2651224"/>
            <a:ext cx="617326" cy="555593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Right Arrow 5"/>
          <p:cNvSpPr/>
          <p:nvPr/>
        </p:nvSpPr>
        <p:spPr>
          <a:xfrm rot="1433899">
            <a:off x="3292438" y="2110772"/>
            <a:ext cx="1035192" cy="588817"/>
          </a:xfrm>
          <a:prstGeom prst="rightArrow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r>
              <a:rPr lang="en-US" sz="1166" dirty="0">
                <a:solidFill>
                  <a:prstClr val="white"/>
                </a:solidFill>
                <a:latin typeface="Arial"/>
              </a:rPr>
              <a:t>Signal Data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10076945" y="365869"/>
            <a:ext cx="300202" cy="5281514"/>
            <a:chOff x="11828245" y="611453"/>
            <a:chExt cx="360242" cy="6337817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28245" y="611453"/>
              <a:ext cx="360242" cy="324218"/>
            </a:xfrm>
            <a:prstGeom prst="rect">
              <a:avLst/>
            </a:prstGeom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68716" y="909497"/>
              <a:ext cx="291545" cy="603977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5" name="Isosceles Triangle 4"/>
          <p:cNvSpPr/>
          <p:nvPr/>
        </p:nvSpPr>
        <p:spPr>
          <a:xfrm rot="16200000">
            <a:off x="5587937" y="1030132"/>
            <a:ext cx="4854655" cy="4178772"/>
          </a:xfrm>
          <a:prstGeom prst="triangle">
            <a:avLst/>
          </a:prstGeom>
          <a:solidFill>
            <a:srgbClr val="FF0000">
              <a:alpha val="18039"/>
            </a:srgbClr>
          </a:solidFill>
          <a:ln w="31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15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4286165" y="-584768"/>
            <a:ext cx="5238802" cy="7636816"/>
          </a:xfrm>
          <a:prstGeom prst="triangle">
            <a:avLst/>
          </a:prstGeom>
          <a:solidFill>
            <a:schemeClr val="tx1">
              <a:lumMod val="40000"/>
              <a:lumOff val="60000"/>
              <a:alpha val="30588"/>
            </a:schemeClr>
          </a:solidFill>
          <a:ln w="3175">
            <a:solidFill>
              <a:schemeClr val="tx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150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497575" y="498534"/>
            <a:ext cx="705100" cy="5647913"/>
            <a:chOff x="12768410" y="703353"/>
            <a:chExt cx="846120" cy="6777495"/>
          </a:xfrm>
        </p:grpSpPr>
        <p:grpSp>
          <p:nvGrpSpPr>
            <p:cNvPr id="9" name="Group 8"/>
            <p:cNvGrpSpPr/>
            <p:nvPr/>
          </p:nvGrpSpPr>
          <p:grpSpPr>
            <a:xfrm>
              <a:off x="12768410" y="703353"/>
              <a:ext cx="388920" cy="6320295"/>
              <a:chOff x="12923153" y="411542"/>
              <a:chExt cx="388920" cy="6320295"/>
            </a:xfrm>
          </p:grpSpPr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923153" y="692064"/>
                <a:ext cx="291545" cy="6039773"/>
              </a:xfrm>
              <a:prstGeom prst="rect">
                <a:avLst/>
              </a:prstGeom>
              <a:solidFill>
                <a:srgbClr val="0066FF">
                  <a:alpha val="25098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962668" y="411542"/>
                <a:ext cx="349405" cy="291811"/>
              </a:xfrm>
              <a:prstGeom prst="rect">
                <a:avLst/>
              </a:prstGeom>
            </p:spPr>
          </p:pic>
        </p:grpSp>
        <p:grpSp>
          <p:nvGrpSpPr>
            <p:cNvPr id="73" name="Group 72"/>
            <p:cNvGrpSpPr/>
            <p:nvPr/>
          </p:nvGrpSpPr>
          <p:grpSpPr>
            <a:xfrm>
              <a:off x="12920810" y="855753"/>
              <a:ext cx="388920" cy="6320295"/>
              <a:chOff x="12923153" y="411542"/>
              <a:chExt cx="388920" cy="6320295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923153" y="692064"/>
                <a:ext cx="291545" cy="6039773"/>
              </a:xfrm>
              <a:prstGeom prst="rect">
                <a:avLst/>
              </a:prstGeom>
              <a:solidFill>
                <a:srgbClr val="0066FF">
                  <a:alpha val="25098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962668" y="411542"/>
                <a:ext cx="349405" cy="291811"/>
              </a:xfrm>
              <a:prstGeom prst="rect">
                <a:avLst/>
              </a:prstGeom>
            </p:spPr>
          </p:pic>
        </p:grpSp>
        <p:grpSp>
          <p:nvGrpSpPr>
            <p:cNvPr id="76" name="Group 75"/>
            <p:cNvGrpSpPr/>
            <p:nvPr/>
          </p:nvGrpSpPr>
          <p:grpSpPr>
            <a:xfrm>
              <a:off x="13073210" y="1008153"/>
              <a:ext cx="388920" cy="6320295"/>
              <a:chOff x="12923153" y="411542"/>
              <a:chExt cx="388920" cy="6320295"/>
            </a:xfrm>
          </p:grpSpPr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923153" y="692064"/>
                <a:ext cx="291545" cy="6039773"/>
              </a:xfrm>
              <a:prstGeom prst="rect">
                <a:avLst/>
              </a:prstGeom>
              <a:solidFill>
                <a:srgbClr val="0066FF">
                  <a:alpha val="25098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962668" y="411542"/>
                <a:ext cx="349405" cy="291811"/>
              </a:xfrm>
              <a:prstGeom prst="rect">
                <a:avLst/>
              </a:prstGeom>
            </p:spPr>
          </p:pic>
        </p:grpSp>
        <p:grpSp>
          <p:nvGrpSpPr>
            <p:cNvPr id="82" name="Group 81"/>
            <p:cNvGrpSpPr/>
            <p:nvPr/>
          </p:nvGrpSpPr>
          <p:grpSpPr>
            <a:xfrm>
              <a:off x="13225610" y="1160553"/>
              <a:ext cx="388920" cy="6320295"/>
              <a:chOff x="12923153" y="411542"/>
              <a:chExt cx="388920" cy="6320295"/>
            </a:xfrm>
          </p:grpSpPr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923153" y="692064"/>
                <a:ext cx="291545" cy="6039773"/>
              </a:xfrm>
              <a:prstGeom prst="rect">
                <a:avLst/>
              </a:prstGeom>
              <a:solidFill>
                <a:srgbClr val="0066FF">
                  <a:alpha val="25098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962668" y="411542"/>
                <a:ext cx="349405" cy="291811"/>
              </a:xfrm>
              <a:prstGeom prst="rect">
                <a:avLst/>
              </a:prstGeom>
            </p:spPr>
          </p:pic>
        </p:grpSp>
      </p:grpSp>
      <p:grpSp>
        <p:nvGrpSpPr>
          <p:cNvPr id="13" name="Group 12"/>
          <p:cNvGrpSpPr/>
          <p:nvPr/>
        </p:nvGrpSpPr>
        <p:grpSpPr>
          <a:xfrm>
            <a:off x="11276135" y="910673"/>
            <a:ext cx="708461" cy="5614234"/>
            <a:chOff x="13531361" y="1092806"/>
            <a:chExt cx="850153" cy="6737081"/>
          </a:xfrm>
        </p:grpSpPr>
        <p:grpSp>
          <p:nvGrpSpPr>
            <p:cNvPr id="10" name="Group 9"/>
            <p:cNvGrpSpPr/>
            <p:nvPr/>
          </p:nvGrpSpPr>
          <p:grpSpPr>
            <a:xfrm>
              <a:off x="13531361" y="1092806"/>
              <a:ext cx="392953" cy="6279881"/>
              <a:chOff x="13994290" y="928979"/>
              <a:chExt cx="392953" cy="6279881"/>
            </a:xfrm>
          </p:grpSpPr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13" cstate="email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042678" y="928979"/>
                <a:ext cx="344565" cy="287769"/>
              </a:xfrm>
              <a:prstGeom prst="rect">
                <a:avLst/>
              </a:prstGeom>
            </p:spPr>
          </p:pic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994290" y="1169087"/>
                <a:ext cx="291545" cy="6039773"/>
              </a:xfrm>
              <a:prstGeom prst="rect">
                <a:avLst/>
              </a:prstGeom>
              <a:solidFill>
                <a:schemeClr val="accent2">
                  <a:lumMod val="75000"/>
                  <a:alpha val="25098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</p:pic>
        </p:grpSp>
        <p:grpSp>
          <p:nvGrpSpPr>
            <p:cNvPr id="89" name="Group 88"/>
            <p:cNvGrpSpPr/>
            <p:nvPr/>
          </p:nvGrpSpPr>
          <p:grpSpPr>
            <a:xfrm>
              <a:off x="13683761" y="1245206"/>
              <a:ext cx="392953" cy="6279881"/>
              <a:chOff x="13994290" y="928979"/>
              <a:chExt cx="392953" cy="6279881"/>
            </a:xfrm>
          </p:grpSpPr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13" cstate="email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042678" y="928979"/>
                <a:ext cx="344565" cy="287769"/>
              </a:xfrm>
              <a:prstGeom prst="rect">
                <a:avLst/>
              </a:prstGeom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994290" y="1169087"/>
                <a:ext cx="291545" cy="6039773"/>
              </a:xfrm>
              <a:prstGeom prst="rect">
                <a:avLst/>
              </a:prstGeom>
              <a:solidFill>
                <a:schemeClr val="accent2">
                  <a:lumMod val="75000"/>
                  <a:alpha val="25098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</p:pic>
        </p:grpSp>
        <p:grpSp>
          <p:nvGrpSpPr>
            <p:cNvPr id="93" name="Group 92"/>
            <p:cNvGrpSpPr/>
            <p:nvPr/>
          </p:nvGrpSpPr>
          <p:grpSpPr>
            <a:xfrm>
              <a:off x="13836161" y="1397606"/>
              <a:ext cx="392953" cy="6279881"/>
              <a:chOff x="13994290" y="928979"/>
              <a:chExt cx="392953" cy="6279881"/>
            </a:xfrm>
          </p:grpSpPr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13" cstate="email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042678" y="928979"/>
                <a:ext cx="344565" cy="287769"/>
              </a:xfrm>
              <a:prstGeom prst="rect">
                <a:avLst/>
              </a:prstGeom>
            </p:spPr>
          </p:pic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994290" y="1169087"/>
                <a:ext cx="291545" cy="6039773"/>
              </a:xfrm>
              <a:prstGeom prst="rect">
                <a:avLst/>
              </a:prstGeom>
              <a:solidFill>
                <a:schemeClr val="accent2">
                  <a:lumMod val="75000"/>
                  <a:alpha val="25098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</p:pic>
        </p:grpSp>
        <p:grpSp>
          <p:nvGrpSpPr>
            <p:cNvPr id="99" name="Group 98"/>
            <p:cNvGrpSpPr/>
            <p:nvPr/>
          </p:nvGrpSpPr>
          <p:grpSpPr>
            <a:xfrm>
              <a:off x="13988561" y="1550006"/>
              <a:ext cx="392953" cy="6279881"/>
              <a:chOff x="13994290" y="928979"/>
              <a:chExt cx="392953" cy="6279881"/>
            </a:xfrm>
          </p:grpSpPr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13" cstate="email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042678" y="928979"/>
                <a:ext cx="344565" cy="287769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994290" y="1169087"/>
                <a:ext cx="291545" cy="6039773"/>
              </a:xfrm>
              <a:prstGeom prst="rect">
                <a:avLst/>
              </a:prstGeom>
              <a:solidFill>
                <a:schemeClr val="accent2">
                  <a:lumMod val="75000"/>
                  <a:alpha val="25098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970014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6" grpId="0" animBg="1"/>
      <p:bldP spid="6" grpId="1" animBg="1"/>
      <p:bldP spid="5" grpId="0" animBg="1"/>
      <p:bldP spid="5" grpId="1" animBg="1"/>
      <p:bldP spid="103" grpId="0" animBg="1"/>
      <p:bldP spid="10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EE3B4E9-39D1-4017-B36A-C670FE51D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6632"/>
            <a:ext cx="10363200" cy="817561"/>
          </a:xfrm>
        </p:spPr>
        <p:txBody>
          <a:bodyPr>
            <a:normAutofit/>
          </a:bodyPr>
          <a:lstStyle/>
          <a:p>
            <a:r>
              <a:rPr lang="en-US" sz="4000" dirty="0"/>
              <a:t>Online Training &amp; Prediction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6F1E9BF-2EEF-443A-A0A7-542EAD7081E7}"/>
              </a:ext>
            </a:extLst>
          </p:cNvPr>
          <p:cNvGrpSpPr/>
          <p:nvPr/>
        </p:nvGrpSpPr>
        <p:grpSpPr>
          <a:xfrm>
            <a:off x="139735" y="2079282"/>
            <a:ext cx="1718180" cy="4122709"/>
            <a:chOff x="129593" y="1863259"/>
            <a:chExt cx="3226987" cy="6203691"/>
          </a:xfrm>
        </p:grpSpPr>
        <p:pic>
          <p:nvPicPr>
            <p:cNvPr id="5122" name="Picture 2" descr="https://media.licdn.com/mpr/mpr/shrinknp_800_800/AAEAAQAAAAAAAATAAAAAJDIxMDVjZjhjLWNjODAtNDZlMC04MWQ2LTVmMzcxMDdkOGVjZg.png">
              <a:extLst>
                <a:ext uri="{FF2B5EF4-FFF2-40B4-BE49-F238E27FC236}">
                  <a16:creationId xmlns:a16="http://schemas.microsoft.com/office/drawing/2014/main" xmlns="" id="{3AC483C0-B8E6-4967-8362-297F1DE8C8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2281" y="4580153"/>
              <a:ext cx="1794299" cy="991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Image result for time series database">
              <a:extLst>
                <a:ext uri="{FF2B5EF4-FFF2-40B4-BE49-F238E27FC236}">
                  <a16:creationId xmlns:a16="http://schemas.microsoft.com/office/drawing/2014/main" xmlns="" id="{505B4C7A-556D-4869-A037-DD158DEBD5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clrChange>
                <a:clrFrom>
                  <a:srgbClr val="EFEEE9"/>
                </a:clrFrom>
                <a:clrTo>
                  <a:srgbClr val="EFEEE9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975696" y="1863259"/>
              <a:ext cx="2350130" cy="2311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1F79843B-0516-4A0B-95F6-26122238499D}"/>
                </a:ext>
              </a:extLst>
            </p:cNvPr>
            <p:cNvSpPr txBox="1"/>
            <p:nvPr/>
          </p:nvSpPr>
          <p:spPr>
            <a:xfrm>
              <a:off x="129593" y="7001751"/>
              <a:ext cx="2920951" cy="1065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rPr>
                <a:t>Digital twins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rPr>
                <a:t>share data</a:t>
              </a:r>
            </a:p>
          </p:txBody>
        </p:sp>
        <p:pic>
          <p:nvPicPr>
            <p:cNvPr id="39" name="Picture 2" descr="http://www.esa.int/var/esa/storage/images/esa_multimedia/images/2009/12/soil_moisture_time_series/9718041-3-eng-GB/Soil_moisture_time_series_node_full_image_2.jpg">
              <a:extLst>
                <a:ext uri="{FF2B5EF4-FFF2-40B4-BE49-F238E27FC236}">
                  <a16:creationId xmlns:a16="http://schemas.microsoft.com/office/drawing/2014/main" xmlns="" id="{91093330-AEB1-48B2-BA47-AF13A59BA2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26524" y="3807475"/>
              <a:ext cx="1957112" cy="351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http://www.esa.int/var/esa/storage/images/esa_multimedia/images/2009/12/soil_moisture_time_series/9718041-3-eng-GB/Soil_moisture_time_series_node_full_image_2.jpg">
              <a:extLst>
                <a:ext uri="{FF2B5EF4-FFF2-40B4-BE49-F238E27FC236}">
                  <a16:creationId xmlns:a16="http://schemas.microsoft.com/office/drawing/2014/main" xmlns="" id="{35F642BA-7121-46C7-971D-5F4D382059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90067" y="4293962"/>
              <a:ext cx="1935759" cy="341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Freeform 36">
            <a:extLst>
              <a:ext uri="{FF2B5EF4-FFF2-40B4-BE49-F238E27FC236}">
                <a16:creationId xmlns:a16="http://schemas.microsoft.com/office/drawing/2014/main" xmlns="" id="{CF6C711C-99CF-406C-9223-51F3B030EA04}"/>
              </a:ext>
            </a:extLst>
          </p:cNvPr>
          <p:cNvSpPr/>
          <p:nvPr/>
        </p:nvSpPr>
        <p:spPr>
          <a:xfrm flipH="1">
            <a:off x="1687836" y="3554007"/>
            <a:ext cx="1483496" cy="2927094"/>
          </a:xfrm>
          <a:custGeom>
            <a:avLst/>
            <a:gdLst>
              <a:gd name="connsiteX0" fmla="*/ 2334126 w 2430379"/>
              <a:gd name="connsiteY0" fmla="*/ 72190 h 3705727"/>
              <a:gd name="connsiteX1" fmla="*/ 2334126 w 2430379"/>
              <a:gd name="connsiteY1" fmla="*/ 72190 h 3705727"/>
              <a:gd name="connsiteX2" fmla="*/ 0 w 2430379"/>
              <a:gd name="connsiteY2" fmla="*/ 1828800 h 3705727"/>
              <a:gd name="connsiteX3" fmla="*/ 24063 w 2430379"/>
              <a:gd name="connsiteY3" fmla="*/ 3705727 h 3705727"/>
              <a:gd name="connsiteX4" fmla="*/ 2430379 w 2430379"/>
              <a:gd name="connsiteY4" fmla="*/ 0 h 370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0379" h="3705727">
                <a:moveTo>
                  <a:pt x="2334126" y="72190"/>
                </a:moveTo>
                <a:lnTo>
                  <a:pt x="2334126" y="72190"/>
                </a:lnTo>
                <a:lnTo>
                  <a:pt x="0" y="1828800"/>
                </a:lnTo>
                <a:lnTo>
                  <a:pt x="24063" y="3705727"/>
                </a:lnTo>
                <a:lnTo>
                  <a:pt x="2430379" y="0"/>
                </a:lnTo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Freeform 35">
            <a:extLst>
              <a:ext uri="{FF2B5EF4-FFF2-40B4-BE49-F238E27FC236}">
                <a16:creationId xmlns:a16="http://schemas.microsoft.com/office/drawing/2014/main" xmlns="" id="{C3CDDF60-319D-4926-A3FB-5626B71596E3}"/>
              </a:ext>
            </a:extLst>
          </p:cNvPr>
          <p:cNvSpPr/>
          <p:nvPr/>
        </p:nvSpPr>
        <p:spPr>
          <a:xfrm flipH="1">
            <a:off x="1759841" y="3184279"/>
            <a:ext cx="1866761" cy="1584158"/>
          </a:xfrm>
          <a:custGeom>
            <a:avLst/>
            <a:gdLst>
              <a:gd name="connsiteX0" fmla="*/ 2382253 w 2406316"/>
              <a:gd name="connsiteY0" fmla="*/ 481264 h 1900990"/>
              <a:gd name="connsiteX1" fmla="*/ 24063 w 2406316"/>
              <a:gd name="connsiteY1" fmla="*/ 0 h 1900990"/>
              <a:gd name="connsiteX2" fmla="*/ 0 w 2406316"/>
              <a:gd name="connsiteY2" fmla="*/ 1900990 h 1900990"/>
              <a:gd name="connsiteX3" fmla="*/ 2406316 w 2406316"/>
              <a:gd name="connsiteY3" fmla="*/ 577516 h 1900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6316" h="1900990">
                <a:moveTo>
                  <a:pt x="2382253" y="481264"/>
                </a:moveTo>
                <a:lnTo>
                  <a:pt x="24063" y="0"/>
                </a:lnTo>
                <a:lnTo>
                  <a:pt x="0" y="1900990"/>
                </a:lnTo>
                <a:lnTo>
                  <a:pt x="2406316" y="577516"/>
                </a:lnTo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Freeform 34">
            <a:extLst>
              <a:ext uri="{FF2B5EF4-FFF2-40B4-BE49-F238E27FC236}">
                <a16:creationId xmlns:a16="http://schemas.microsoft.com/office/drawing/2014/main" xmlns="" id="{1BD802C0-2959-49FA-8E0B-5CF4F5B47AAE}"/>
              </a:ext>
            </a:extLst>
          </p:cNvPr>
          <p:cNvSpPr/>
          <p:nvPr/>
        </p:nvSpPr>
        <p:spPr>
          <a:xfrm flipH="1">
            <a:off x="1738021" y="1239176"/>
            <a:ext cx="2056975" cy="2428484"/>
          </a:xfrm>
          <a:custGeom>
            <a:avLst/>
            <a:gdLst>
              <a:gd name="connsiteX0" fmla="*/ 2478506 w 2502569"/>
              <a:gd name="connsiteY0" fmla="*/ 2935705 h 2935705"/>
              <a:gd name="connsiteX1" fmla="*/ 120316 w 2502569"/>
              <a:gd name="connsiteY1" fmla="*/ 1949116 h 2935705"/>
              <a:gd name="connsiteX2" fmla="*/ 0 w 2502569"/>
              <a:gd name="connsiteY2" fmla="*/ 0 h 2935705"/>
              <a:gd name="connsiteX3" fmla="*/ 2502569 w 2502569"/>
              <a:gd name="connsiteY3" fmla="*/ 2839453 h 2935705"/>
              <a:gd name="connsiteX4" fmla="*/ 2502569 w 2502569"/>
              <a:gd name="connsiteY4" fmla="*/ 2839453 h 2935705"/>
              <a:gd name="connsiteX5" fmla="*/ 2502569 w 2502569"/>
              <a:gd name="connsiteY5" fmla="*/ 2839453 h 2935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02569" h="2935705">
                <a:moveTo>
                  <a:pt x="2478506" y="2935705"/>
                </a:moveTo>
                <a:lnTo>
                  <a:pt x="120316" y="1949116"/>
                </a:lnTo>
                <a:lnTo>
                  <a:pt x="0" y="0"/>
                </a:lnTo>
                <a:lnTo>
                  <a:pt x="2502569" y="2839453"/>
                </a:lnTo>
                <a:lnTo>
                  <a:pt x="2502569" y="2839453"/>
                </a:lnTo>
                <a:lnTo>
                  <a:pt x="2502569" y="2839453"/>
                </a:lnTo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F8E43B3D-C9FC-43F1-BD3C-C4774A8EBCF6}"/>
              </a:ext>
            </a:extLst>
          </p:cNvPr>
          <p:cNvGrpSpPr/>
          <p:nvPr/>
        </p:nvGrpSpPr>
        <p:grpSpPr>
          <a:xfrm>
            <a:off x="2426995" y="1778452"/>
            <a:ext cx="403733" cy="390408"/>
            <a:chOff x="8801099" y="878762"/>
            <a:chExt cx="484479" cy="468489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FE76FA11-506D-4A35-89E7-CF00E25A2A9A}"/>
                </a:ext>
              </a:extLst>
            </p:cNvPr>
            <p:cNvSpPr/>
            <p:nvPr/>
          </p:nvSpPr>
          <p:spPr>
            <a:xfrm>
              <a:off x="8801099" y="878762"/>
              <a:ext cx="484479" cy="468489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Pie 29">
              <a:extLst>
                <a:ext uri="{FF2B5EF4-FFF2-40B4-BE49-F238E27FC236}">
                  <a16:creationId xmlns:a16="http://schemas.microsoft.com/office/drawing/2014/main" xmlns="" id="{9D06AC00-95AB-494F-99B3-5188A91778BA}"/>
                </a:ext>
              </a:extLst>
            </p:cNvPr>
            <p:cNvSpPr/>
            <p:nvPr/>
          </p:nvSpPr>
          <p:spPr>
            <a:xfrm>
              <a:off x="8820151" y="890051"/>
              <a:ext cx="439834" cy="442863"/>
            </a:xfrm>
            <a:prstGeom prst="pie">
              <a:avLst>
                <a:gd name="adj1" fmla="val 16057633"/>
                <a:gd name="adj2" fmla="val 2133345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36049F32-3305-4BF1-82BF-C8CAAFF84AE2}"/>
              </a:ext>
            </a:extLst>
          </p:cNvPr>
          <p:cNvGrpSpPr/>
          <p:nvPr/>
        </p:nvGrpSpPr>
        <p:grpSpPr>
          <a:xfrm>
            <a:off x="2430217" y="3470370"/>
            <a:ext cx="403733" cy="390408"/>
            <a:chOff x="8814068" y="1452654"/>
            <a:chExt cx="484479" cy="468489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A8B4C5EF-4FD7-4EB2-9876-0A3E1E47D737}"/>
                </a:ext>
              </a:extLst>
            </p:cNvPr>
            <p:cNvSpPr/>
            <p:nvPr/>
          </p:nvSpPr>
          <p:spPr>
            <a:xfrm>
              <a:off x="8814068" y="1452654"/>
              <a:ext cx="484479" cy="468489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Pie 79">
              <a:extLst>
                <a:ext uri="{FF2B5EF4-FFF2-40B4-BE49-F238E27FC236}">
                  <a16:creationId xmlns:a16="http://schemas.microsoft.com/office/drawing/2014/main" xmlns="" id="{147BA35D-35C8-4EC5-B775-FADB981223D2}"/>
                </a:ext>
              </a:extLst>
            </p:cNvPr>
            <p:cNvSpPr/>
            <p:nvPr/>
          </p:nvSpPr>
          <p:spPr>
            <a:xfrm>
              <a:off x="8833120" y="1463943"/>
              <a:ext cx="439834" cy="442863"/>
            </a:xfrm>
            <a:prstGeom prst="pie">
              <a:avLst>
                <a:gd name="adj1" fmla="val 16077016"/>
                <a:gd name="adj2" fmla="val 527890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CC877D3C-0289-49C1-BD34-3048C05CDDA2}"/>
              </a:ext>
            </a:extLst>
          </p:cNvPr>
          <p:cNvGrpSpPr/>
          <p:nvPr/>
        </p:nvGrpSpPr>
        <p:grpSpPr>
          <a:xfrm>
            <a:off x="2423592" y="5402040"/>
            <a:ext cx="403733" cy="390408"/>
            <a:chOff x="8839366" y="2026290"/>
            <a:chExt cx="484479" cy="468489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D76AF72A-9D17-4121-8812-CE7AACD0A97A}"/>
                </a:ext>
              </a:extLst>
            </p:cNvPr>
            <p:cNvSpPr/>
            <p:nvPr/>
          </p:nvSpPr>
          <p:spPr>
            <a:xfrm>
              <a:off x="8839366" y="2026290"/>
              <a:ext cx="484479" cy="468489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Pie 85">
              <a:extLst>
                <a:ext uri="{FF2B5EF4-FFF2-40B4-BE49-F238E27FC236}">
                  <a16:creationId xmlns:a16="http://schemas.microsoft.com/office/drawing/2014/main" xmlns="" id="{CE124E7C-9051-4312-A747-BC1D36E3CA64}"/>
                </a:ext>
              </a:extLst>
            </p:cNvPr>
            <p:cNvSpPr/>
            <p:nvPr/>
          </p:nvSpPr>
          <p:spPr>
            <a:xfrm>
              <a:off x="8858418" y="2037579"/>
              <a:ext cx="439834" cy="442863"/>
            </a:xfrm>
            <a:prstGeom prst="pie">
              <a:avLst>
                <a:gd name="adj1" fmla="val 16191246"/>
                <a:gd name="adj2" fmla="val 10738021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71CC135-F0A0-4528-9279-910F0387EED0}"/>
              </a:ext>
            </a:extLst>
          </p:cNvPr>
          <p:cNvGrpSpPr/>
          <p:nvPr/>
        </p:nvGrpSpPr>
        <p:grpSpPr>
          <a:xfrm>
            <a:off x="3755740" y="1016732"/>
            <a:ext cx="267704" cy="1848923"/>
            <a:chOff x="5774125" y="1201224"/>
            <a:chExt cx="267704" cy="1848923"/>
          </a:xfrm>
        </p:grpSpPr>
        <p:pic>
          <p:nvPicPr>
            <p:cNvPr id="5124" name="Picture 4" descr="Image result for array">
              <a:extLst>
                <a:ext uri="{FF2B5EF4-FFF2-40B4-BE49-F238E27FC236}">
                  <a16:creationId xmlns:a16="http://schemas.microsoft.com/office/drawing/2014/main" xmlns="" id="{C9608328-D3B6-4B1D-89A9-080DD3C6E6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4983515" y="1991834"/>
              <a:ext cx="1848923" cy="26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B7E9B6D6-7DF9-4A09-BDE3-F5CAD7F130A0}"/>
                </a:ext>
              </a:extLst>
            </p:cNvPr>
            <p:cNvSpPr/>
            <p:nvPr/>
          </p:nvSpPr>
          <p:spPr>
            <a:xfrm>
              <a:off x="5853970" y="1312257"/>
              <a:ext cx="108012" cy="10801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9A7A8088-F2F4-442B-9667-C1D8DA3E159F}"/>
                </a:ext>
              </a:extLst>
            </p:cNvPr>
            <p:cNvSpPr/>
            <p:nvPr/>
          </p:nvSpPr>
          <p:spPr>
            <a:xfrm>
              <a:off x="5853970" y="1543284"/>
              <a:ext cx="108012" cy="10801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4974786F-BC3D-433A-8EB6-EFED11B48E4C}"/>
                </a:ext>
              </a:extLst>
            </p:cNvPr>
            <p:cNvSpPr/>
            <p:nvPr/>
          </p:nvSpPr>
          <p:spPr>
            <a:xfrm>
              <a:off x="5853970" y="1755247"/>
              <a:ext cx="108012" cy="10801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xmlns="" id="{2272186F-23E2-47B4-A599-92FADEEB8816}"/>
                </a:ext>
              </a:extLst>
            </p:cNvPr>
            <p:cNvSpPr/>
            <p:nvPr/>
          </p:nvSpPr>
          <p:spPr>
            <a:xfrm>
              <a:off x="5853970" y="1990220"/>
              <a:ext cx="108012" cy="1080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7B8AC5F8-AF9C-4074-BE6A-3F111C2B2170}"/>
                </a:ext>
              </a:extLst>
            </p:cNvPr>
            <p:cNvSpPr/>
            <p:nvPr/>
          </p:nvSpPr>
          <p:spPr>
            <a:xfrm>
              <a:off x="5853970" y="2202201"/>
              <a:ext cx="108012" cy="10801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xmlns="" id="{8C05BFBA-C4E7-49B5-80FA-22A5BDB38262}"/>
                </a:ext>
              </a:extLst>
            </p:cNvPr>
            <p:cNvSpPr/>
            <p:nvPr/>
          </p:nvSpPr>
          <p:spPr>
            <a:xfrm>
              <a:off x="5853970" y="2420888"/>
              <a:ext cx="108012" cy="10801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xmlns="" id="{A7A4CAFD-8C57-4AD6-8765-40EA3F398965}"/>
                </a:ext>
              </a:extLst>
            </p:cNvPr>
            <p:cNvSpPr/>
            <p:nvPr/>
          </p:nvSpPr>
          <p:spPr>
            <a:xfrm>
              <a:off x="5853970" y="2627506"/>
              <a:ext cx="108012" cy="10801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0479971B-87CC-4B95-9549-DE651887BF7F}"/>
                </a:ext>
              </a:extLst>
            </p:cNvPr>
            <p:cNvSpPr/>
            <p:nvPr/>
          </p:nvSpPr>
          <p:spPr>
            <a:xfrm>
              <a:off x="5847762" y="2859851"/>
              <a:ext cx="108012" cy="10801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5CB51B50-D0DA-48F7-B68A-27A065F8E7BD}"/>
              </a:ext>
            </a:extLst>
          </p:cNvPr>
          <p:cNvGrpSpPr/>
          <p:nvPr/>
        </p:nvGrpSpPr>
        <p:grpSpPr>
          <a:xfrm>
            <a:off x="3467708" y="2960948"/>
            <a:ext cx="267704" cy="1848923"/>
            <a:chOff x="5774125" y="1201224"/>
            <a:chExt cx="267704" cy="1848923"/>
          </a:xfrm>
        </p:grpSpPr>
        <p:pic>
          <p:nvPicPr>
            <p:cNvPr id="64" name="Picture 4" descr="Image result for array">
              <a:extLst>
                <a:ext uri="{FF2B5EF4-FFF2-40B4-BE49-F238E27FC236}">
                  <a16:creationId xmlns:a16="http://schemas.microsoft.com/office/drawing/2014/main" xmlns="" id="{F89EED42-5F80-4342-9442-CE04C9305E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4983515" y="1991834"/>
              <a:ext cx="1848923" cy="26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D53CB704-010E-4B38-99C3-EB3E798C2DBC}"/>
                </a:ext>
              </a:extLst>
            </p:cNvPr>
            <p:cNvSpPr/>
            <p:nvPr/>
          </p:nvSpPr>
          <p:spPr>
            <a:xfrm>
              <a:off x="5853970" y="1312257"/>
              <a:ext cx="108012" cy="10801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0272415B-BA8E-45ED-8FF7-F1B441284C3E}"/>
                </a:ext>
              </a:extLst>
            </p:cNvPr>
            <p:cNvSpPr/>
            <p:nvPr/>
          </p:nvSpPr>
          <p:spPr>
            <a:xfrm>
              <a:off x="5853970" y="1543284"/>
              <a:ext cx="108012" cy="10801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3B993CFC-F674-481F-82FB-276FF837F3A4}"/>
                </a:ext>
              </a:extLst>
            </p:cNvPr>
            <p:cNvSpPr/>
            <p:nvPr/>
          </p:nvSpPr>
          <p:spPr>
            <a:xfrm>
              <a:off x="5853970" y="1755247"/>
              <a:ext cx="108012" cy="10801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AA26AC2A-199A-42F1-A16C-2D1BB528F03C}"/>
                </a:ext>
              </a:extLst>
            </p:cNvPr>
            <p:cNvSpPr/>
            <p:nvPr/>
          </p:nvSpPr>
          <p:spPr>
            <a:xfrm>
              <a:off x="5853970" y="1990220"/>
              <a:ext cx="108012" cy="10801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xmlns="" id="{81E07EF5-420F-41FA-B522-39905624B390}"/>
                </a:ext>
              </a:extLst>
            </p:cNvPr>
            <p:cNvSpPr/>
            <p:nvPr/>
          </p:nvSpPr>
          <p:spPr>
            <a:xfrm>
              <a:off x="5853970" y="2202201"/>
              <a:ext cx="108012" cy="10801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xmlns="" id="{12AEE421-BF9C-4962-AFF3-05B50119381E}"/>
                </a:ext>
              </a:extLst>
            </p:cNvPr>
            <p:cNvSpPr/>
            <p:nvPr/>
          </p:nvSpPr>
          <p:spPr>
            <a:xfrm>
              <a:off x="5853970" y="2420888"/>
              <a:ext cx="108012" cy="10801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xmlns="" id="{FC46DBE2-200F-4905-A2E6-62B1941754A3}"/>
                </a:ext>
              </a:extLst>
            </p:cNvPr>
            <p:cNvSpPr/>
            <p:nvPr/>
          </p:nvSpPr>
          <p:spPr>
            <a:xfrm>
              <a:off x="5853970" y="2627506"/>
              <a:ext cx="108012" cy="108012"/>
            </a:xfrm>
            <a:prstGeom prst="ellipse">
              <a:avLst/>
            </a:prstGeom>
            <a:solidFill>
              <a:srgbClr val="F9E9C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xmlns="" id="{2AFD82FE-554B-43EE-AA67-2D081671BD96}"/>
                </a:ext>
              </a:extLst>
            </p:cNvPr>
            <p:cNvSpPr/>
            <p:nvPr/>
          </p:nvSpPr>
          <p:spPr>
            <a:xfrm>
              <a:off x="5847762" y="2859851"/>
              <a:ext cx="108012" cy="108012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42A5F1B6-5322-429E-8292-CC696E7A5141}"/>
              </a:ext>
            </a:extLst>
          </p:cNvPr>
          <p:cNvGrpSpPr/>
          <p:nvPr/>
        </p:nvGrpSpPr>
        <p:grpSpPr>
          <a:xfrm>
            <a:off x="3107668" y="4797152"/>
            <a:ext cx="267704" cy="1848923"/>
            <a:chOff x="5774125" y="1201224"/>
            <a:chExt cx="267704" cy="1848923"/>
          </a:xfrm>
        </p:grpSpPr>
        <p:pic>
          <p:nvPicPr>
            <p:cNvPr id="74" name="Picture 4" descr="Image result for array">
              <a:extLst>
                <a:ext uri="{FF2B5EF4-FFF2-40B4-BE49-F238E27FC236}">
                  <a16:creationId xmlns:a16="http://schemas.microsoft.com/office/drawing/2014/main" xmlns="" id="{055FFE8C-4458-4297-85FE-66EA242439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4983515" y="1991834"/>
              <a:ext cx="1848923" cy="26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0BE0049B-727E-4458-B1E1-D74D4601EB0C}"/>
                </a:ext>
              </a:extLst>
            </p:cNvPr>
            <p:cNvSpPr/>
            <p:nvPr/>
          </p:nvSpPr>
          <p:spPr>
            <a:xfrm>
              <a:off x="5853970" y="1312257"/>
              <a:ext cx="108012" cy="10801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ED2DAE52-8430-4E4A-AFA2-9E5A8099BBFA}"/>
                </a:ext>
              </a:extLst>
            </p:cNvPr>
            <p:cNvSpPr/>
            <p:nvPr/>
          </p:nvSpPr>
          <p:spPr>
            <a:xfrm>
              <a:off x="5853970" y="1543284"/>
              <a:ext cx="108012" cy="10801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4515A512-5DDE-4135-A27D-665A8F0BB8CE}"/>
                </a:ext>
              </a:extLst>
            </p:cNvPr>
            <p:cNvSpPr/>
            <p:nvPr/>
          </p:nvSpPr>
          <p:spPr>
            <a:xfrm>
              <a:off x="5853970" y="1755247"/>
              <a:ext cx="108012" cy="10801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xmlns="" id="{34C3F0CD-533A-4C0E-8622-6AAE0FEACC39}"/>
                </a:ext>
              </a:extLst>
            </p:cNvPr>
            <p:cNvSpPr/>
            <p:nvPr/>
          </p:nvSpPr>
          <p:spPr>
            <a:xfrm>
              <a:off x="5853970" y="1990220"/>
              <a:ext cx="108012" cy="10801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xmlns="" id="{884E0F0C-09A5-4A00-8532-217E9A25E330}"/>
                </a:ext>
              </a:extLst>
            </p:cNvPr>
            <p:cNvSpPr/>
            <p:nvPr/>
          </p:nvSpPr>
          <p:spPr>
            <a:xfrm>
              <a:off x="5853970" y="2202201"/>
              <a:ext cx="108012" cy="10801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xmlns="" id="{CD13D99F-2528-4DC7-BB3E-B6DD206F37BA}"/>
                </a:ext>
              </a:extLst>
            </p:cNvPr>
            <p:cNvSpPr/>
            <p:nvPr/>
          </p:nvSpPr>
          <p:spPr>
            <a:xfrm>
              <a:off x="5853970" y="2420888"/>
              <a:ext cx="108012" cy="10801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xmlns="" id="{ACB31137-CA2F-4188-B07D-2A506B209046}"/>
                </a:ext>
              </a:extLst>
            </p:cNvPr>
            <p:cNvSpPr/>
            <p:nvPr/>
          </p:nvSpPr>
          <p:spPr>
            <a:xfrm>
              <a:off x="5853970" y="2627506"/>
              <a:ext cx="108012" cy="10801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xmlns="" id="{C2CFEABF-B917-4E56-9530-C5A3BA09861E}"/>
                </a:ext>
              </a:extLst>
            </p:cNvPr>
            <p:cNvSpPr/>
            <p:nvPr/>
          </p:nvSpPr>
          <p:spPr>
            <a:xfrm>
              <a:off x="5847762" y="2859851"/>
              <a:ext cx="108012" cy="108012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85" name="Rectangle: Single Corner Rounded 84">
            <a:extLst>
              <a:ext uri="{FF2B5EF4-FFF2-40B4-BE49-F238E27FC236}">
                <a16:creationId xmlns:a16="http://schemas.microsoft.com/office/drawing/2014/main" xmlns="" id="{1B175A3F-60C4-4963-AFA7-242136EA43C0}"/>
              </a:ext>
            </a:extLst>
          </p:cNvPr>
          <p:cNvSpPr/>
          <p:nvPr/>
        </p:nvSpPr>
        <p:spPr>
          <a:xfrm>
            <a:off x="4473330" y="2490500"/>
            <a:ext cx="2258764" cy="1608629"/>
          </a:xfrm>
          <a:prstGeom prst="round1Rect">
            <a:avLst>
              <a:gd name="adj" fmla="val 199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17C92F12-D710-40CC-AB27-82F720BBB79C}"/>
              </a:ext>
            </a:extLst>
          </p:cNvPr>
          <p:cNvGrpSpPr/>
          <p:nvPr/>
        </p:nvGrpSpPr>
        <p:grpSpPr>
          <a:xfrm>
            <a:off x="4367808" y="2276872"/>
            <a:ext cx="3564396" cy="2626571"/>
            <a:chOff x="1715904" y="2187869"/>
            <a:chExt cx="3564396" cy="2626571"/>
          </a:xfrm>
        </p:grpSpPr>
        <p:pic>
          <p:nvPicPr>
            <p:cNvPr id="97" name="Picture 2" descr="Image result for deep neural network">
              <a:extLst>
                <a:ext uri="{FF2B5EF4-FFF2-40B4-BE49-F238E27FC236}">
                  <a16:creationId xmlns:a16="http://schemas.microsoft.com/office/drawing/2014/main" xmlns="" id="{D4C8E74C-64C2-4D8C-9907-C5F7397101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15904" y="2352929"/>
              <a:ext cx="3564396" cy="2461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xmlns="" id="{E75862F2-8A21-4B3D-88BA-E0898E618ADA}"/>
                </a:ext>
              </a:extLst>
            </p:cNvPr>
            <p:cNvSpPr/>
            <p:nvPr/>
          </p:nvSpPr>
          <p:spPr>
            <a:xfrm>
              <a:off x="4799856" y="2187869"/>
              <a:ext cx="324036" cy="3410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99" name="Arrow: Notched Right 98">
            <a:extLst>
              <a:ext uri="{FF2B5EF4-FFF2-40B4-BE49-F238E27FC236}">
                <a16:creationId xmlns:a16="http://schemas.microsoft.com/office/drawing/2014/main" xmlns="" id="{493F1A56-FC3A-4B7F-8AC1-381E6381A912}"/>
              </a:ext>
            </a:extLst>
          </p:cNvPr>
          <p:cNvSpPr/>
          <p:nvPr/>
        </p:nvSpPr>
        <p:spPr>
          <a:xfrm>
            <a:off x="5463001" y="3229644"/>
            <a:ext cx="1536226" cy="996876"/>
          </a:xfrm>
          <a:prstGeom prst="notchedRightArrow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35" name="Striped Right Arrow 27">
            <a:extLst>
              <a:ext uri="{FF2B5EF4-FFF2-40B4-BE49-F238E27FC236}">
                <a16:creationId xmlns:a16="http://schemas.microsoft.com/office/drawing/2014/main" xmlns="" id="{25F00301-68D8-4E74-9EA5-12ADF19A54B3}"/>
              </a:ext>
            </a:extLst>
          </p:cNvPr>
          <p:cNvSpPr/>
          <p:nvPr/>
        </p:nvSpPr>
        <p:spPr>
          <a:xfrm rot="1709725" flipH="1">
            <a:off x="7040062" y="4868426"/>
            <a:ext cx="1147433" cy="730542"/>
          </a:xfrm>
          <a:prstGeom prst="striped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1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Back</a:t>
            </a:r>
            <a:br>
              <a:rPr kumimoji="0" lang="en-US" sz="91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91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Propagation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C4E34C6-E201-4B1F-92F7-39E71862C28E}"/>
              </a:ext>
            </a:extLst>
          </p:cNvPr>
          <p:cNvGrpSpPr/>
          <p:nvPr/>
        </p:nvGrpSpPr>
        <p:grpSpPr>
          <a:xfrm>
            <a:off x="8477364" y="3244632"/>
            <a:ext cx="2461679" cy="2886791"/>
            <a:chOff x="8477364" y="3244632"/>
            <a:chExt cx="2461679" cy="2886791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xmlns="" id="{CB15F390-FAA3-4B8B-8C75-80117B2DDBBA}"/>
                </a:ext>
              </a:extLst>
            </p:cNvPr>
            <p:cNvGrpSpPr/>
            <p:nvPr/>
          </p:nvGrpSpPr>
          <p:grpSpPr>
            <a:xfrm>
              <a:off x="8477364" y="4638963"/>
              <a:ext cx="2461679" cy="1492460"/>
              <a:chOff x="3106188" y="6315379"/>
              <a:chExt cx="2954016" cy="1790952"/>
            </a:xfrm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xmlns="" id="{7DE3E48F-E5A2-465D-A744-3F0811E5A34B}"/>
                  </a:ext>
                </a:extLst>
              </p:cNvPr>
              <p:cNvGrpSpPr/>
              <p:nvPr/>
            </p:nvGrpSpPr>
            <p:grpSpPr>
              <a:xfrm>
                <a:off x="3106188" y="6315379"/>
                <a:ext cx="2954016" cy="1790952"/>
                <a:chOff x="3004107" y="4051048"/>
                <a:chExt cx="2954016" cy="1790952"/>
              </a:xfrm>
            </p:grpSpPr>
            <p:sp>
              <p:nvSpPr>
                <p:cNvPr id="133" name="Rectangular Callout 23">
                  <a:extLst>
                    <a:ext uri="{FF2B5EF4-FFF2-40B4-BE49-F238E27FC236}">
                      <a16:creationId xmlns:a16="http://schemas.microsoft.com/office/drawing/2014/main" xmlns="" id="{DEFDAD09-6967-433B-BE3D-8766B09001A9}"/>
                    </a:ext>
                  </a:extLst>
                </p:cNvPr>
                <p:cNvSpPr/>
                <p:nvPr/>
              </p:nvSpPr>
              <p:spPr>
                <a:xfrm>
                  <a:off x="3004107" y="4051048"/>
                  <a:ext cx="2954016" cy="1790952"/>
                </a:xfrm>
                <a:prstGeom prst="wedgeRectCallout">
                  <a:avLst>
                    <a:gd name="adj1" fmla="val -33350"/>
                    <a:gd name="adj2" fmla="val -99337"/>
                  </a:avLst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5486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pic>
              <p:nvPicPr>
                <p:cNvPr id="134" name="Picture 133">
                  <a:extLst>
                    <a:ext uri="{FF2B5EF4-FFF2-40B4-BE49-F238E27FC236}">
                      <a16:creationId xmlns:a16="http://schemas.microsoft.com/office/drawing/2014/main" xmlns="" id="{5F3F5B2E-FA2B-4826-BD81-555194CEAD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094355" y="4192476"/>
                  <a:ext cx="2794000" cy="1606550"/>
                </a:xfrm>
                <a:prstGeom prst="rect">
                  <a:avLst/>
                </a:prstGeom>
              </p:spPr>
            </p:pic>
          </p:grp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xmlns="" id="{D6B6CC48-E0FE-4286-92D1-B5F7E5EE1CCD}"/>
                  </a:ext>
                </a:extLst>
              </p:cNvPr>
              <p:cNvSpPr txBox="1"/>
              <p:nvPr/>
            </p:nvSpPr>
            <p:spPr>
              <a:xfrm>
                <a:off x="3106188" y="6315379"/>
                <a:ext cx="1137312" cy="4186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5486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Training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7909BFE-27FB-4981-8B37-FA4B13644487}"/>
                </a:ext>
              </a:extLst>
            </p:cNvPr>
            <p:cNvSpPr txBox="1"/>
            <p:nvPr/>
          </p:nvSpPr>
          <p:spPr>
            <a:xfrm>
              <a:off x="8518829" y="3244632"/>
              <a:ext cx="5216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</a:srgbClr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  <a:sym typeface="Symbol" panose="05050102010706020507" pitchFamily="18" charset="2"/>
                </a:rPr>
                <a:t>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3DF96DE-7318-4AA0-BD27-B973A572DA81}"/>
              </a:ext>
            </a:extLst>
          </p:cNvPr>
          <p:cNvGrpSpPr/>
          <p:nvPr/>
        </p:nvGrpSpPr>
        <p:grpSpPr>
          <a:xfrm>
            <a:off x="7687439" y="2303584"/>
            <a:ext cx="1144865" cy="2237020"/>
            <a:chOff x="7512181" y="2428835"/>
            <a:chExt cx="1144865" cy="22370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8F033863-DC8E-4DCD-B606-C44D2EAFC77D}"/>
                </a:ext>
              </a:extLst>
            </p:cNvPr>
            <p:cNvGrpSpPr/>
            <p:nvPr/>
          </p:nvGrpSpPr>
          <p:grpSpPr>
            <a:xfrm>
              <a:off x="7952532" y="2816932"/>
              <a:ext cx="267704" cy="1848923"/>
              <a:chOff x="8559147" y="2724641"/>
              <a:chExt cx="267704" cy="1848923"/>
            </a:xfrm>
          </p:grpSpPr>
          <p:pic>
            <p:nvPicPr>
              <p:cNvPr id="101" name="Picture 4" descr="Image result for array">
                <a:extLst>
                  <a:ext uri="{FF2B5EF4-FFF2-40B4-BE49-F238E27FC236}">
                    <a16:creationId xmlns:a16="http://schemas.microsoft.com/office/drawing/2014/main" xmlns="" id="{6E2D8F72-5BC5-4CF3-993C-B48E4E6CEE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5400000">
                <a:off x="7768537" y="3515251"/>
                <a:ext cx="1848923" cy="26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xmlns="" id="{0B37B74B-135B-45E6-90FC-C905F580A612}"/>
                  </a:ext>
                </a:extLst>
              </p:cNvPr>
              <p:cNvSpPr/>
              <p:nvPr/>
            </p:nvSpPr>
            <p:spPr>
              <a:xfrm>
                <a:off x="8602988" y="2780928"/>
                <a:ext cx="180020" cy="18002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xmlns="" id="{24BD0531-3113-402A-BE3B-51E3C2FD87B2}"/>
                  </a:ext>
                </a:extLst>
              </p:cNvPr>
              <p:cNvSpPr/>
              <p:nvPr/>
            </p:nvSpPr>
            <p:spPr>
              <a:xfrm>
                <a:off x="8602988" y="3248980"/>
                <a:ext cx="180020" cy="18002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xmlns="" id="{4A80D223-DE87-474F-8D3A-9ACB5401BB07}"/>
                  </a:ext>
                </a:extLst>
              </p:cNvPr>
              <p:cNvSpPr/>
              <p:nvPr/>
            </p:nvSpPr>
            <p:spPr>
              <a:xfrm>
                <a:off x="8602988" y="3465004"/>
                <a:ext cx="180020" cy="180020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xmlns="" id="{5BEAE30A-9805-41F6-9737-603CA9A20AD8}"/>
                  </a:ext>
                </a:extLst>
              </p:cNvPr>
              <p:cNvSpPr/>
              <p:nvPr/>
            </p:nvSpPr>
            <p:spPr>
              <a:xfrm>
                <a:off x="8602988" y="3897052"/>
                <a:ext cx="180020" cy="18002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xmlns="" id="{E4C4B682-D923-40CF-9578-586025545201}"/>
                  </a:ext>
                </a:extLst>
              </p:cNvPr>
              <p:cNvSpPr/>
              <p:nvPr/>
            </p:nvSpPr>
            <p:spPr>
              <a:xfrm>
                <a:off x="8602988" y="4329100"/>
                <a:ext cx="180020" cy="18002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xmlns="" id="{9707ACC7-C0DF-4EA7-9BF3-D5BD350EBEB4}"/>
                  </a:ext>
                </a:extLst>
              </p:cNvPr>
              <p:cNvSpPr/>
              <p:nvPr/>
            </p:nvSpPr>
            <p:spPr>
              <a:xfrm>
                <a:off x="8602988" y="3681028"/>
                <a:ext cx="180020" cy="180020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xmlns="" id="{393C26B0-6B1A-4860-B947-12063966C5E0}"/>
                  </a:ext>
                </a:extLst>
              </p:cNvPr>
              <p:cNvSpPr/>
              <p:nvPr/>
            </p:nvSpPr>
            <p:spPr>
              <a:xfrm>
                <a:off x="8602988" y="3032956"/>
                <a:ext cx="180020" cy="18002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xmlns="" id="{4CF0ADF7-AE77-43DA-9EE9-139A57D928F0}"/>
                  </a:ext>
                </a:extLst>
              </p:cNvPr>
              <p:cNvSpPr/>
              <p:nvPr/>
            </p:nvSpPr>
            <p:spPr>
              <a:xfrm>
                <a:off x="8602988" y="4133825"/>
                <a:ext cx="180020" cy="18002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AB115DA-6DC2-4482-817C-978490AEFB5E}"/>
                </a:ext>
              </a:extLst>
            </p:cNvPr>
            <p:cNvSpPr txBox="1"/>
            <p:nvPr/>
          </p:nvSpPr>
          <p:spPr>
            <a:xfrm>
              <a:off x="7512181" y="2428835"/>
              <a:ext cx="1144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</a:srgbClr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rPr>
                <a:t>Predicted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2506C1D-6DA2-4E31-832F-3D02E3084181}"/>
              </a:ext>
            </a:extLst>
          </p:cNvPr>
          <p:cNvGrpSpPr/>
          <p:nvPr/>
        </p:nvGrpSpPr>
        <p:grpSpPr>
          <a:xfrm>
            <a:off x="8779647" y="1517975"/>
            <a:ext cx="1168781" cy="2226328"/>
            <a:chOff x="8109207" y="1517975"/>
            <a:chExt cx="1168781" cy="2226328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xmlns="" id="{EF215716-5D21-4ED0-97AD-DD67034A4BF7}"/>
                </a:ext>
              </a:extLst>
            </p:cNvPr>
            <p:cNvGrpSpPr/>
            <p:nvPr/>
          </p:nvGrpSpPr>
          <p:grpSpPr>
            <a:xfrm>
              <a:off x="8608003" y="1895380"/>
              <a:ext cx="267704" cy="1848923"/>
              <a:chOff x="5774125" y="1201224"/>
              <a:chExt cx="267704" cy="1848923"/>
            </a:xfrm>
          </p:grpSpPr>
          <p:pic>
            <p:nvPicPr>
              <p:cNvPr id="121" name="Picture 4" descr="Image result for array">
                <a:extLst>
                  <a:ext uri="{FF2B5EF4-FFF2-40B4-BE49-F238E27FC236}">
                    <a16:creationId xmlns:a16="http://schemas.microsoft.com/office/drawing/2014/main" xmlns="" id="{7F369D7E-EAE7-4C27-9858-D55A49655C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5400000">
                <a:off x="4983515" y="1991834"/>
                <a:ext cx="1848923" cy="26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xmlns="" id="{7915111F-C5A5-4D68-9974-C83529DDFCBA}"/>
                  </a:ext>
                </a:extLst>
              </p:cNvPr>
              <p:cNvSpPr/>
              <p:nvPr/>
            </p:nvSpPr>
            <p:spPr>
              <a:xfrm>
                <a:off x="5853970" y="1312257"/>
                <a:ext cx="108012" cy="10801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xmlns="" id="{E4CF0018-F044-4CC9-AC3A-B6BD161F6AA3}"/>
                  </a:ext>
                </a:extLst>
              </p:cNvPr>
              <p:cNvSpPr/>
              <p:nvPr/>
            </p:nvSpPr>
            <p:spPr>
              <a:xfrm>
                <a:off x="5853970" y="1543284"/>
                <a:ext cx="108012" cy="108012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xmlns="" id="{462E75F9-4BBE-47BF-9DA2-C9F78762BBE5}"/>
                  </a:ext>
                </a:extLst>
              </p:cNvPr>
              <p:cNvSpPr/>
              <p:nvPr/>
            </p:nvSpPr>
            <p:spPr>
              <a:xfrm>
                <a:off x="5853970" y="1755247"/>
                <a:ext cx="108012" cy="108012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xmlns="" id="{D27CFD89-9974-4524-8F7B-3C58BF839568}"/>
                  </a:ext>
                </a:extLst>
              </p:cNvPr>
              <p:cNvSpPr/>
              <p:nvPr/>
            </p:nvSpPr>
            <p:spPr>
              <a:xfrm>
                <a:off x="5853970" y="1990220"/>
                <a:ext cx="108012" cy="1080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xmlns="" id="{0966D8B3-779A-49FF-A958-7CB3BC94750C}"/>
                  </a:ext>
                </a:extLst>
              </p:cNvPr>
              <p:cNvSpPr/>
              <p:nvPr/>
            </p:nvSpPr>
            <p:spPr>
              <a:xfrm>
                <a:off x="5853970" y="2202201"/>
                <a:ext cx="108012" cy="108012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xmlns="" id="{6A9380AB-D754-4ED3-93B6-06BB21FAB166}"/>
                  </a:ext>
                </a:extLst>
              </p:cNvPr>
              <p:cNvSpPr/>
              <p:nvPr/>
            </p:nvSpPr>
            <p:spPr>
              <a:xfrm>
                <a:off x="5853970" y="2420888"/>
                <a:ext cx="108012" cy="108012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xmlns="" id="{DB8B9FF1-3AD8-4492-B2AD-A3E4F06AF53D}"/>
                  </a:ext>
                </a:extLst>
              </p:cNvPr>
              <p:cNvSpPr/>
              <p:nvPr/>
            </p:nvSpPr>
            <p:spPr>
              <a:xfrm>
                <a:off x="5853970" y="2627506"/>
                <a:ext cx="108012" cy="108012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xmlns="" id="{36C8345A-4BF1-4C00-9076-F03C5903DF19}"/>
                  </a:ext>
                </a:extLst>
              </p:cNvPr>
              <p:cNvSpPr/>
              <p:nvPr/>
            </p:nvSpPr>
            <p:spPr>
              <a:xfrm>
                <a:off x="5847762" y="2859851"/>
                <a:ext cx="108012" cy="108012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</p:grp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xmlns="" id="{3C073FD2-7945-4011-A350-00E57FFE3464}"/>
                </a:ext>
              </a:extLst>
            </p:cNvPr>
            <p:cNvSpPr txBox="1"/>
            <p:nvPr/>
          </p:nvSpPr>
          <p:spPr>
            <a:xfrm>
              <a:off x="8109207" y="1517975"/>
              <a:ext cx="1168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</a:srgbClr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rPr>
                <a:t>Observed</a:t>
              </a: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323A743D-835D-4369-9119-3FFFA6FFE13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441" y="2875531"/>
            <a:ext cx="1187017" cy="1185524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4B62A330-B04D-424D-82BC-052DA75690C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422" y="1655853"/>
            <a:ext cx="468108" cy="479053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8A2CC7AD-0863-4484-A228-08DC3343083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70" y="4786151"/>
            <a:ext cx="468108" cy="479053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68943904-D1C7-477D-A2F0-025B6D59AC2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4270" y="2313416"/>
            <a:ext cx="434413" cy="361326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820EA3C8-3AE9-453B-A69D-62EA1E98281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2813" y="4219262"/>
            <a:ext cx="434413" cy="36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5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5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85" grpId="0" animBg="1"/>
      <p:bldP spid="99" grpId="0" animBg="1"/>
      <p:bldP spid="13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Each intersection builds its own model </a:t>
            </a:r>
          </a:p>
          <a:p>
            <a:r>
              <a:rPr lang="en-US" sz="3200" dirty="0" smtClean="0"/>
              <a:t>Enumerated values translate to densities</a:t>
            </a:r>
            <a:br>
              <a:rPr lang="en-US" sz="3200" dirty="0" smtClean="0"/>
            </a:br>
            <a:r>
              <a:rPr lang="en-US" sz="3200" dirty="0" err="1" smtClean="0"/>
              <a:t>eg</a:t>
            </a:r>
            <a:r>
              <a:rPr lang="en-US" sz="3200" dirty="0" smtClean="0"/>
              <a:t> {red, green, yellow} → % time in window of r/g/y</a:t>
            </a:r>
          </a:p>
          <a:p>
            <a:r>
              <a:rPr lang="en-US" sz="3200" dirty="0" smtClean="0"/>
              <a:t>Inputs: {Local &amp; Neighbor sensors} x </a:t>
            </a:r>
            <a:r>
              <a:rPr lang="en-US" sz="3200" dirty="0" err="1" smtClean="0"/>
              <a:t>time_window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Typically &lt; 3,000 inputs</a:t>
            </a:r>
          </a:p>
          <a:p>
            <a:r>
              <a:rPr lang="en-US" sz="3200" dirty="0" smtClean="0"/>
              <a:t>3 Layer fully connected DNN predicts </a:t>
            </a:r>
            <a:br>
              <a:rPr lang="en-US" sz="3200" dirty="0" smtClean="0"/>
            </a:br>
            <a:r>
              <a:rPr lang="en-US" sz="3200" dirty="0"/>
              <a:t>{Local &amp; Neighbor sensors} x </a:t>
            </a:r>
            <a:r>
              <a:rPr lang="en-US" sz="3200" dirty="0" err="1" smtClean="0"/>
              <a:t>time_window</a:t>
            </a:r>
            <a:endParaRPr lang="en-US" sz="3200" dirty="0" smtClean="0"/>
          </a:p>
          <a:p>
            <a:r>
              <a:rPr lang="en-US" sz="3200" dirty="0" smtClean="0"/>
              <a:t>Learns </a:t>
            </a:r>
            <a:r>
              <a:rPr lang="en-US" sz="3200" smtClean="0"/>
              <a:t>about time!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302320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2149"/>
            <a:ext cx="12192000" cy="6870149"/>
          </a:xfrm>
          <a:prstGeom prst="rect">
            <a:avLst/>
          </a:prstGeom>
          <a:blipFill dpi="0" rotWithShape="1">
            <a:blip r:embed="rId3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5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67" dirty="0">
                <a:solidFill>
                  <a:srgbClr val="FFFFFF"/>
                </a:solidFill>
                <a:latin typeface="Calibri"/>
              </a:rPr>
              <a:t>T</a:t>
            </a:r>
          </a:p>
        </p:txBody>
      </p:sp>
      <p:pic>
        <p:nvPicPr>
          <p:cNvPr id="149" name="Picture 1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286" y="2025467"/>
            <a:ext cx="3220854" cy="1929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Oval 54"/>
          <p:cNvSpPr/>
          <p:nvPr/>
        </p:nvSpPr>
        <p:spPr>
          <a:xfrm>
            <a:off x="2062289" y="1690286"/>
            <a:ext cx="3449052" cy="3399620"/>
          </a:xfrm>
          <a:prstGeom prst="ellipse">
            <a:avLst/>
          </a:prstGeom>
          <a:blipFill dpi="0" rotWithShape="1">
            <a:blip r:embed="rId5" cstate="email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50000"/>
                <a:alpha val="99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5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167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3136506" y="2679277"/>
            <a:ext cx="1322961" cy="1338610"/>
            <a:chOff x="6232661" y="1119521"/>
            <a:chExt cx="1587553" cy="1606332"/>
          </a:xfrm>
        </p:grpSpPr>
        <p:sp>
          <p:nvSpPr>
            <p:cNvPr id="144" name="Oval 143"/>
            <p:cNvSpPr/>
            <p:nvPr/>
          </p:nvSpPr>
          <p:spPr>
            <a:xfrm>
              <a:off x="6460954" y="1374255"/>
              <a:ext cx="1130968" cy="1096865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167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6" cstate="email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2661" y="1119521"/>
              <a:ext cx="1587553" cy="1606332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74000"/>
                </a:prstClr>
              </a:outerShdw>
            </a:effectLst>
            <a:scene3d>
              <a:camera prst="perspectiveRelaxedModerately"/>
              <a:lightRig rig="threePt" dir="t"/>
            </a:scene3d>
          </p:spPr>
        </p:pic>
        <p:sp>
          <p:nvSpPr>
            <p:cNvPr id="146" name="TextBox 145"/>
            <p:cNvSpPr txBox="1"/>
            <p:nvPr/>
          </p:nvSpPr>
          <p:spPr>
            <a:xfrm>
              <a:off x="6382114" y="1768798"/>
              <a:ext cx="1314207" cy="3416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5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34" charset="-128"/>
                  <a:cs typeface="Arial" pitchFamily="34" charset="0"/>
                </a:rPr>
                <a:t>Intersection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084" y="2867073"/>
            <a:ext cx="1827851" cy="1076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 16"/>
          <p:cNvGrpSpPr/>
          <p:nvPr/>
        </p:nvGrpSpPr>
        <p:grpSpPr>
          <a:xfrm>
            <a:off x="2083876" y="3200287"/>
            <a:ext cx="1129254" cy="339835"/>
            <a:chOff x="2195850" y="3478396"/>
            <a:chExt cx="1355105" cy="407802"/>
          </a:xfrm>
        </p:grpSpPr>
        <p:sp>
          <p:nvSpPr>
            <p:cNvPr id="16" name="Right Arrow 15"/>
            <p:cNvSpPr/>
            <p:nvPr/>
          </p:nvSpPr>
          <p:spPr>
            <a:xfrm>
              <a:off x="2195850" y="3478396"/>
              <a:ext cx="1355105" cy="407802"/>
            </a:xfrm>
            <a:prstGeom prst="rightArrow">
              <a:avLst/>
            </a:prstGeom>
            <a:ln w="31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167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2213260" y="3526937"/>
              <a:ext cx="1198789" cy="326089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66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34" charset="-128"/>
                  <a:cs typeface="Arial" pitchFamily="34" charset="0"/>
                </a:rPr>
                <a:t>Signal Data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96893" y="2933073"/>
            <a:ext cx="942473" cy="929146"/>
            <a:chOff x="8458200" y="2310062"/>
            <a:chExt cx="1130968" cy="1114974"/>
          </a:xfrm>
        </p:grpSpPr>
        <p:sp>
          <p:nvSpPr>
            <p:cNvPr id="6" name="Oval 5"/>
            <p:cNvSpPr/>
            <p:nvPr/>
          </p:nvSpPr>
          <p:spPr>
            <a:xfrm>
              <a:off x="8458200" y="2310062"/>
              <a:ext cx="1130968" cy="1096865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167">
                <a:solidFill>
                  <a:srgbClr val="FFFFFF"/>
                </a:solidFill>
                <a:latin typeface="Calibri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8569927" y="2406144"/>
              <a:ext cx="907514" cy="1018894"/>
              <a:chOff x="2537794" y="1638817"/>
              <a:chExt cx="2857500" cy="2106202"/>
            </a:xfrm>
          </p:grpSpPr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7794" y="1638817"/>
                <a:ext cx="2857500" cy="1304926"/>
              </a:xfrm>
              <a:prstGeom prst="rect">
                <a:avLst/>
              </a:prstGeom>
              <a:effectLst>
                <a:outerShdw blurRad="50800" dist="76200" dir="2700000" algn="tl" rotWithShape="0">
                  <a:prstClr val="black">
                    <a:alpha val="61000"/>
                  </a:prstClr>
                </a:outerShdw>
              </a:effectLst>
            </p:spPr>
          </p:pic>
          <p:sp>
            <p:nvSpPr>
              <p:cNvPr id="81" name="TextBox 80"/>
              <p:cNvSpPr txBox="1"/>
              <p:nvPr/>
            </p:nvSpPr>
            <p:spPr>
              <a:xfrm>
                <a:off x="3080709" y="3007163"/>
                <a:ext cx="1921244" cy="73785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pPr algn="ctr" defTabSz="76195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333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City</a:t>
                </a:r>
              </a:p>
            </p:txBody>
          </p:sp>
        </p:grpSp>
      </p:grpSp>
      <p:grpSp>
        <p:nvGrpSpPr>
          <p:cNvPr id="58" name="Group 57"/>
          <p:cNvGrpSpPr/>
          <p:nvPr/>
        </p:nvGrpSpPr>
        <p:grpSpPr>
          <a:xfrm>
            <a:off x="3470561" y="1514827"/>
            <a:ext cx="1322961" cy="1338610"/>
            <a:chOff x="6232661" y="1119521"/>
            <a:chExt cx="1587553" cy="1606332"/>
          </a:xfrm>
        </p:grpSpPr>
        <p:sp>
          <p:nvSpPr>
            <p:cNvPr id="60" name="Oval 59"/>
            <p:cNvSpPr/>
            <p:nvPr/>
          </p:nvSpPr>
          <p:spPr>
            <a:xfrm>
              <a:off x="6460954" y="1374255"/>
              <a:ext cx="1130968" cy="1096865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167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6" cstate="email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2661" y="1119521"/>
              <a:ext cx="1587553" cy="1606332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74000"/>
                </a:prstClr>
              </a:outerShdw>
            </a:effectLst>
            <a:scene3d>
              <a:camera prst="perspectiveRelaxedModerately"/>
              <a:lightRig rig="threePt" dir="t"/>
            </a:scene3d>
          </p:spPr>
        </p:pic>
        <p:sp>
          <p:nvSpPr>
            <p:cNvPr id="64" name="TextBox 63"/>
            <p:cNvSpPr txBox="1"/>
            <p:nvPr/>
          </p:nvSpPr>
          <p:spPr>
            <a:xfrm>
              <a:off x="6382114" y="1768798"/>
              <a:ext cx="1314207" cy="3416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5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34" charset="-128"/>
                  <a:cs typeface="Arial" pitchFamily="34" charset="0"/>
                </a:rPr>
                <a:t>Intersection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182422" y="493387"/>
            <a:ext cx="1322961" cy="1338610"/>
            <a:chOff x="6232661" y="1119521"/>
            <a:chExt cx="1587553" cy="1606332"/>
          </a:xfrm>
        </p:grpSpPr>
        <p:sp>
          <p:nvSpPr>
            <p:cNvPr id="69" name="Oval 68"/>
            <p:cNvSpPr/>
            <p:nvPr/>
          </p:nvSpPr>
          <p:spPr>
            <a:xfrm>
              <a:off x="6460954" y="1374255"/>
              <a:ext cx="1130968" cy="1096865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167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6" cstate="email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2661" y="1119521"/>
              <a:ext cx="1587553" cy="1606332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74000"/>
                </a:prstClr>
              </a:outerShdw>
            </a:effectLst>
            <a:scene3d>
              <a:camera prst="perspectiveRelaxedModerately"/>
              <a:lightRig rig="threePt" dir="t"/>
            </a:scene3d>
          </p:spPr>
        </p:pic>
        <p:sp>
          <p:nvSpPr>
            <p:cNvPr id="71" name="TextBox 70"/>
            <p:cNvSpPr txBox="1"/>
            <p:nvPr/>
          </p:nvSpPr>
          <p:spPr>
            <a:xfrm>
              <a:off x="6382114" y="1768798"/>
              <a:ext cx="1314207" cy="3416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5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34" charset="-128"/>
                  <a:cs typeface="Arial" pitchFamily="34" charset="0"/>
                </a:rPr>
                <a:t>Intersection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5348764" y="77198"/>
            <a:ext cx="1322961" cy="1338610"/>
            <a:chOff x="6232661" y="1119521"/>
            <a:chExt cx="1587553" cy="1606332"/>
          </a:xfrm>
        </p:grpSpPr>
        <p:sp>
          <p:nvSpPr>
            <p:cNvPr id="76" name="Oval 75"/>
            <p:cNvSpPr/>
            <p:nvPr/>
          </p:nvSpPr>
          <p:spPr>
            <a:xfrm>
              <a:off x="6460954" y="1374255"/>
              <a:ext cx="1130968" cy="1096865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167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6" cstate="email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2661" y="1119521"/>
              <a:ext cx="1587553" cy="1606332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74000"/>
                </a:prstClr>
              </a:outerShdw>
            </a:effectLst>
            <a:scene3d>
              <a:camera prst="perspectiveRelaxedModerately"/>
              <a:lightRig rig="threePt" dir="t"/>
            </a:scene3d>
          </p:spPr>
        </p:pic>
        <p:sp>
          <p:nvSpPr>
            <p:cNvPr id="78" name="TextBox 77"/>
            <p:cNvSpPr txBox="1"/>
            <p:nvPr/>
          </p:nvSpPr>
          <p:spPr>
            <a:xfrm>
              <a:off x="6382114" y="1768798"/>
              <a:ext cx="1314207" cy="3416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5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34" charset="-128"/>
                  <a:cs typeface="Arial" pitchFamily="34" charset="0"/>
                </a:rPr>
                <a:t>Intersection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3344396" y="3894323"/>
            <a:ext cx="1322961" cy="1338610"/>
            <a:chOff x="6232661" y="1119521"/>
            <a:chExt cx="1587553" cy="1606332"/>
          </a:xfrm>
        </p:grpSpPr>
        <p:sp>
          <p:nvSpPr>
            <p:cNvPr id="96" name="Oval 95"/>
            <p:cNvSpPr/>
            <p:nvPr/>
          </p:nvSpPr>
          <p:spPr>
            <a:xfrm>
              <a:off x="6460954" y="1374255"/>
              <a:ext cx="1130968" cy="1096865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167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6" cstate="email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2661" y="1119521"/>
              <a:ext cx="1587553" cy="1606332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74000"/>
                </a:prstClr>
              </a:outerShdw>
            </a:effectLst>
            <a:scene3d>
              <a:camera prst="perspectiveRelaxedModerately"/>
              <a:lightRig rig="threePt" dir="t"/>
            </a:scene3d>
          </p:spPr>
        </p:pic>
        <p:sp>
          <p:nvSpPr>
            <p:cNvPr id="98" name="TextBox 97"/>
            <p:cNvSpPr txBox="1"/>
            <p:nvPr/>
          </p:nvSpPr>
          <p:spPr>
            <a:xfrm>
              <a:off x="6382114" y="1768798"/>
              <a:ext cx="1314207" cy="3416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5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34" charset="-128"/>
                  <a:cs typeface="Arial" pitchFamily="34" charset="0"/>
                </a:rPr>
                <a:t>Intersection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4060100" y="4888632"/>
            <a:ext cx="1322961" cy="1338610"/>
            <a:chOff x="6232661" y="1119521"/>
            <a:chExt cx="1587553" cy="1606332"/>
          </a:xfrm>
        </p:grpSpPr>
        <p:sp>
          <p:nvSpPr>
            <p:cNvPr id="103" name="Oval 102"/>
            <p:cNvSpPr/>
            <p:nvPr/>
          </p:nvSpPr>
          <p:spPr>
            <a:xfrm>
              <a:off x="6460954" y="1374255"/>
              <a:ext cx="1130968" cy="1096865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167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6" cstate="email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2661" y="1119521"/>
              <a:ext cx="1587553" cy="1606332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74000"/>
                </a:prstClr>
              </a:outerShdw>
            </a:effectLst>
            <a:scene3d>
              <a:camera prst="perspectiveRelaxedModerately"/>
              <a:lightRig rig="threePt" dir="t"/>
            </a:scene3d>
          </p:spPr>
        </p:pic>
        <p:sp>
          <p:nvSpPr>
            <p:cNvPr id="105" name="TextBox 104"/>
            <p:cNvSpPr txBox="1"/>
            <p:nvPr/>
          </p:nvSpPr>
          <p:spPr>
            <a:xfrm>
              <a:off x="6382114" y="1768798"/>
              <a:ext cx="1314207" cy="3416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5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34" charset="-128"/>
                  <a:cs typeface="Arial" pitchFamily="34" charset="0"/>
                </a:rPr>
                <a:t>Intersection</a:t>
              </a: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5197205" y="5263581"/>
            <a:ext cx="1322961" cy="1338610"/>
            <a:chOff x="6232661" y="1119521"/>
            <a:chExt cx="1587553" cy="1606332"/>
          </a:xfrm>
        </p:grpSpPr>
        <p:sp>
          <p:nvSpPr>
            <p:cNvPr id="110" name="Oval 109"/>
            <p:cNvSpPr/>
            <p:nvPr/>
          </p:nvSpPr>
          <p:spPr>
            <a:xfrm>
              <a:off x="6460954" y="1374255"/>
              <a:ext cx="1130968" cy="1096865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167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6" cstate="email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2661" y="1119521"/>
              <a:ext cx="1587553" cy="1606332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74000"/>
                </a:prstClr>
              </a:outerShdw>
            </a:effectLst>
            <a:scene3d>
              <a:camera prst="perspectiveRelaxedModerately"/>
              <a:lightRig rig="threePt" dir="t"/>
            </a:scene3d>
          </p:spPr>
        </p:pic>
        <p:sp>
          <p:nvSpPr>
            <p:cNvPr id="112" name="TextBox 111"/>
            <p:cNvSpPr txBox="1"/>
            <p:nvPr/>
          </p:nvSpPr>
          <p:spPr>
            <a:xfrm>
              <a:off x="6382114" y="1768798"/>
              <a:ext cx="1314207" cy="3416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5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34" charset="-128"/>
                  <a:cs typeface="Arial" pitchFamily="34" charset="0"/>
                </a:rPr>
                <a:t>Intersection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 rot="5400000">
            <a:off x="5578780" y="2033337"/>
            <a:ext cx="1129254" cy="339835"/>
            <a:chOff x="2195850" y="3478396"/>
            <a:chExt cx="1355105" cy="407802"/>
          </a:xfrm>
        </p:grpSpPr>
        <p:sp>
          <p:nvSpPr>
            <p:cNvPr id="114" name="Right Arrow 113"/>
            <p:cNvSpPr/>
            <p:nvPr/>
          </p:nvSpPr>
          <p:spPr>
            <a:xfrm>
              <a:off x="2195850" y="3478396"/>
              <a:ext cx="1355105" cy="407802"/>
            </a:xfrm>
            <a:prstGeom prst="rightArrow">
              <a:avLst/>
            </a:prstGeom>
            <a:ln w="31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167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208451" y="3517783"/>
              <a:ext cx="1208409" cy="32608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66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34" charset="-128"/>
                  <a:cs typeface="Arial" pitchFamily="34" charset="0"/>
                </a:rPr>
                <a:t>Traffic Data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 rot="3349156">
            <a:off x="5008675" y="2170298"/>
            <a:ext cx="1129253" cy="339835"/>
            <a:chOff x="2195850" y="3478396"/>
            <a:chExt cx="1355105" cy="407802"/>
          </a:xfrm>
        </p:grpSpPr>
        <p:sp>
          <p:nvSpPr>
            <p:cNvPr id="117" name="Right Arrow 116"/>
            <p:cNvSpPr/>
            <p:nvPr/>
          </p:nvSpPr>
          <p:spPr>
            <a:xfrm>
              <a:off x="2195850" y="3478396"/>
              <a:ext cx="1355105" cy="407802"/>
            </a:xfrm>
            <a:prstGeom prst="rightArrow">
              <a:avLst/>
            </a:prstGeom>
            <a:ln w="31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167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208449" y="3517784"/>
              <a:ext cx="1208409" cy="32608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66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34" charset="-128"/>
                  <a:cs typeface="Arial" pitchFamily="34" charset="0"/>
                </a:rPr>
                <a:t>Traffic Data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 rot="1946475">
            <a:off x="4655683" y="2590532"/>
            <a:ext cx="1129253" cy="339835"/>
            <a:chOff x="2195850" y="3478396"/>
            <a:chExt cx="1355105" cy="407802"/>
          </a:xfrm>
        </p:grpSpPr>
        <p:sp>
          <p:nvSpPr>
            <p:cNvPr id="120" name="Right Arrow 119"/>
            <p:cNvSpPr/>
            <p:nvPr/>
          </p:nvSpPr>
          <p:spPr>
            <a:xfrm>
              <a:off x="2195850" y="3478396"/>
              <a:ext cx="1355105" cy="407802"/>
            </a:xfrm>
            <a:prstGeom prst="rightArrow">
              <a:avLst/>
            </a:prstGeom>
            <a:ln w="31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167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208449" y="3517782"/>
              <a:ext cx="1208409" cy="32608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66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34" charset="-128"/>
                  <a:cs typeface="Arial" pitchFamily="34" charset="0"/>
                </a:rPr>
                <a:t>Traffic Data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 rot="19699166">
            <a:off x="4573844" y="3809366"/>
            <a:ext cx="1129254" cy="339835"/>
            <a:chOff x="2195850" y="3478396"/>
            <a:chExt cx="1355105" cy="407802"/>
          </a:xfrm>
        </p:grpSpPr>
        <p:sp>
          <p:nvSpPr>
            <p:cNvPr id="123" name="Right Arrow 122"/>
            <p:cNvSpPr/>
            <p:nvPr/>
          </p:nvSpPr>
          <p:spPr>
            <a:xfrm>
              <a:off x="2195850" y="3478396"/>
              <a:ext cx="1355105" cy="407802"/>
            </a:xfrm>
            <a:prstGeom prst="rightArrow">
              <a:avLst/>
            </a:prstGeom>
            <a:ln w="31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167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208448" y="3517781"/>
              <a:ext cx="1208408" cy="32608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66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34" charset="-128"/>
                  <a:cs typeface="Arial" pitchFamily="34" charset="0"/>
                </a:rPr>
                <a:t>Traffic Data</a:t>
              </a:r>
            </a:p>
          </p:txBody>
        </p:sp>
      </p:grpSp>
      <p:grpSp>
        <p:nvGrpSpPr>
          <p:cNvPr id="125" name="Group 124"/>
          <p:cNvGrpSpPr/>
          <p:nvPr/>
        </p:nvGrpSpPr>
        <p:grpSpPr>
          <a:xfrm rot="18540649">
            <a:off x="4955979" y="4180121"/>
            <a:ext cx="1129254" cy="339835"/>
            <a:chOff x="2195850" y="3478396"/>
            <a:chExt cx="1355105" cy="407802"/>
          </a:xfrm>
        </p:grpSpPr>
        <p:sp>
          <p:nvSpPr>
            <p:cNvPr id="126" name="Right Arrow 125"/>
            <p:cNvSpPr/>
            <p:nvPr/>
          </p:nvSpPr>
          <p:spPr>
            <a:xfrm>
              <a:off x="2195850" y="3478396"/>
              <a:ext cx="1355105" cy="407802"/>
            </a:xfrm>
            <a:prstGeom prst="rightArrow">
              <a:avLst/>
            </a:prstGeom>
            <a:ln w="31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167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208449" y="3517781"/>
              <a:ext cx="1208408" cy="32608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66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34" charset="-128"/>
                  <a:cs typeface="Arial" pitchFamily="34" charset="0"/>
                </a:rPr>
                <a:t>Traffic Data</a:t>
              </a:r>
            </a:p>
          </p:txBody>
        </p:sp>
      </p:grpSp>
      <p:grpSp>
        <p:nvGrpSpPr>
          <p:cNvPr id="128" name="Group 127"/>
          <p:cNvGrpSpPr/>
          <p:nvPr/>
        </p:nvGrpSpPr>
        <p:grpSpPr>
          <a:xfrm rot="16577352">
            <a:off x="5526253" y="4447701"/>
            <a:ext cx="1129254" cy="339835"/>
            <a:chOff x="2195850" y="3478396"/>
            <a:chExt cx="1355105" cy="407802"/>
          </a:xfrm>
        </p:grpSpPr>
        <p:sp>
          <p:nvSpPr>
            <p:cNvPr id="129" name="Right Arrow 128"/>
            <p:cNvSpPr/>
            <p:nvPr/>
          </p:nvSpPr>
          <p:spPr>
            <a:xfrm>
              <a:off x="2195850" y="3478396"/>
              <a:ext cx="1355105" cy="407802"/>
            </a:xfrm>
            <a:prstGeom prst="rightArrow">
              <a:avLst/>
            </a:prstGeom>
            <a:ln w="31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167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208449" y="3517780"/>
              <a:ext cx="1208408" cy="32608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66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34" charset="-128"/>
                  <a:cs typeface="Arial" pitchFamily="34" charset="0"/>
                </a:rPr>
                <a:t>Traffic Data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2501905" y="2245599"/>
            <a:ext cx="2697620" cy="2437564"/>
            <a:chOff x="2697484" y="2332768"/>
            <a:chExt cx="3237145" cy="2925076"/>
          </a:xfrm>
        </p:grpSpPr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9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7484" y="2332768"/>
              <a:ext cx="1190089" cy="9577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9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5105" y="4300067"/>
              <a:ext cx="1190089" cy="9577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9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4540" y="2603596"/>
              <a:ext cx="1190089" cy="9577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9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2048" y="3944865"/>
              <a:ext cx="1190089" cy="9577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1" name="Group 150"/>
          <p:cNvGrpSpPr/>
          <p:nvPr/>
        </p:nvGrpSpPr>
        <p:grpSpPr>
          <a:xfrm>
            <a:off x="4508706" y="3185075"/>
            <a:ext cx="1129254" cy="339835"/>
            <a:chOff x="2195850" y="3478396"/>
            <a:chExt cx="1355105" cy="407802"/>
          </a:xfrm>
        </p:grpSpPr>
        <p:sp>
          <p:nvSpPr>
            <p:cNvPr id="152" name="Right Arrow 151"/>
            <p:cNvSpPr/>
            <p:nvPr/>
          </p:nvSpPr>
          <p:spPr>
            <a:xfrm>
              <a:off x="2195850" y="3478396"/>
              <a:ext cx="1355105" cy="407802"/>
            </a:xfrm>
            <a:prstGeom prst="rightArrow">
              <a:avLst/>
            </a:prstGeom>
            <a:ln w="31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167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2208448" y="3526937"/>
              <a:ext cx="1208408" cy="32608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66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34" charset="-128"/>
                  <a:cs typeface="Arial" pitchFamily="34" charset="0"/>
                </a:rPr>
                <a:t>Traffic Data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939742" y="2551261"/>
            <a:ext cx="1880707" cy="1729777"/>
            <a:chOff x="3222891" y="2699561"/>
            <a:chExt cx="2256848" cy="2075733"/>
          </a:xfrm>
        </p:grpSpPr>
        <p:grpSp>
          <p:nvGrpSpPr>
            <p:cNvPr id="3" name="Group 2"/>
            <p:cNvGrpSpPr/>
            <p:nvPr/>
          </p:nvGrpSpPr>
          <p:grpSpPr>
            <a:xfrm rot="19812241">
              <a:off x="3222891" y="2699561"/>
              <a:ext cx="882031" cy="742194"/>
              <a:chOff x="11582399" y="1581713"/>
              <a:chExt cx="882031" cy="74219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</p:grpSpPr>
          <p:sp>
            <p:nvSpPr>
              <p:cNvPr id="2" name="Curved Right Arrow 1"/>
              <p:cNvSpPr/>
              <p:nvPr/>
            </p:nvSpPr>
            <p:spPr>
              <a:xfrm>
                <a:off x="11582399" y="1710577"/>
                <a:ext cx="410817" cy="613330"/>
              </a:xfrm>
              <a:prstGeom prst="curvedRightArrow">
                <a:avLst/>
              </a:prstGeom>
              <a:ln w="3175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6195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167">
                  <a:solidFill>
                    <a:srgbClr val="6BAECE"/>
                  </a:solidFill>
                  <a:latin typeface="Calibri"/>
                </a:endParaRPr>
              </a:p>
            </p:txBody>
          </p:sp>
          <p:sp>
            <p:nvSpPr>
              <p:cNvPr id="82" name="Curved Right Arrow 81"/>
              <p:cNvSpPr/>
              <p:nvPr/>
            </p:nvSpPr>
            <p:spPr>
              <a:xfrm flipH="1" flipV="1">
                <a:off x="12053613" y="1581713"/>
                <a:ext cx="410817" cy="613330"/>
              </a:xfrm>
              <a:prstGeom prst="curvedRightArrow">
                <a:avLst/>
              </a:prstGeom>
              <a:ln w="3175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6195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167">
                  <a:solidFill>
                    <a:srgbClr val="6BAECE"/>
                  </a:solidFill>
                  <a:latin typeface="Calibri"/>
                </a:endParaRP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 rot="19812241">
              <a:off x="4394595" y="3833684"/>
              <a:ext cx="882031" cy="742194"/>
              <a:chOff x="11582399" y="1581713"/>
              <a:chExt cx="882031" cy="74219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</p:grpSpPr>
          <p:sp>
            <p:nvSpPr>
              <p:cNvPr id="84" name="Curved Right Arrow 83"/>
              <p:cNvSpPr/>
              <p:nvPr/>
            </p:nvSpPr>
            <p:spPr>
              <a:xfrm>
                <a:off x="11582399" y="1710577"/>
                <a:ext cx="410817" cy="613330"/>
              </a:xfrm>
              <a:prstGeom prst="curvedRightArrow">
                <a:avLst/>
              </a:prstGeom>
              <a:ln w="3175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6195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167">
                  <a:solidFill>
                    <a:srgbClr val="6BAECE"/>
                  </a:solidFill>
                  <a:latin typeface="Calibri"/>
                </a:endParaRPr>
              </a:p>
            </p:txBody>
          </p:sp>
          <p:sp>
            <p:nvSpPr>
              <p:cNvPr id="85" name="Curved Right Arrow 84"/>
              <p:cNvSpPr/>
              <p:nvPr/>
            </p:nvSpPr>
            <p:spPr>
              <a:xfrm flipH="1" flipV="1">
                <a:off x="12053613" y="1581713"/>
                <a:ext cx="410817" cy="613330"/>
              </a:xfrm>
              <a:prstGeom prst="curvedRightArrow">
                <a:avLst/>
              </a:prstGeom>
              <a:ln w="3175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6195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167">
                  <a:solidFill>
                    <a:srgbClr val="6BAECE"/>
                  </a:solidFill>
                  <a:latin typeface="Calibri"/>
                </a:endParaRPr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 rot="14327369">
              <a:off x="3269364" y="3963182"/>
              <a:ext cx="882031" cy="742194"/>
              <a:chOff x="11582399" y="1581713"/>
              <a:chExt cx="882031" cy="74219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</p:grpSpPr>
          <p:sp>
            <p:nvSpPr>
              <p:cNvPr id="87" name="Curved Right Arrow 86"/>
              <p:cNvSpPr/>
              <p:nvPr/>
            </p:nvSpPr>
            <p:spPr>
              <a:xfrm>
                <a:off x="11582399" y="1710577"/>
                <a:ext cx="410817" cy="613330"/>
              </a:xfrm>
              <a:prstGeom prst="curvedRightArrow">
                <a:avLst/>
              </a:prstGeom>
              <a:ln w="3175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6195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167">
                  <a:solidFill>
                    <a:srgbClr val="6BAECE"/>
                  </a:solidFill>
                  <a:latin typeface="Calibri"/>
                </a:endParaRPr>
              </a:p>
            </p:txBody>
          </p:sp>
          <p:sp>
            <p:nvSpPr>
              <p:cNvPr id="88" name="Curved Right Arrow 87"/>
              <p:cNvSpPr/>
              <p:nvPr/>
            </p:nvSpPr>
            <p:spPr>
              <a:xfrm flipH="1" flipV="1">
                <a:off x="12053613" y="1581713"/>
                <a:ext cx="410817" cy="613330"/>
              </a:xfrm>
              <a:prstGeom prst="curvedRightArrow">
                <a:avLst/>
              </a:prstGeom>
              <a:ln w="3175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6195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167">
                  <a:solidFill>
                    <a:srgbClr val="6BAECE"/>
                  </a:solidFill>
                  <a:latin typeface="Calibri"/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 rot="14327369">
              <a:off x="4667626" y="2961684"/>
              <a:ext cx="882031" cy="742194"/>
              <a:chOff x="11582399" y="1581713"/>
              <a:chExt cx="882031" cy="74219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</p:grpSpPr>
          <p:sp>
            <p:nvSpPr>
              <p:cNvPr id="90" name="Curved Right Arrow 89"/>
              <p:cNvSpPr/>
              <p:nvPr/>
            </p:nvSpPr>
            <p:spPr>
              <a:xfrm>
                <a:off x="11582399" y="1710577"/>
                <a:ext cx="410817" cy="613330"/>
              </a:xfrm>
              <a:prstGeom prst="curvedRightArrow">
                <a:avLst/>
              </a:prstGeom>
              <a:ln w="3175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6195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167">
                  <a:solidFill>
                    <a:srgbClr val="6BAECE"/>
                  </a:solidFill>
                  <a:latin typeface="Calibri"/>
                </a:endParaRPr>
              </a:p>
            </p:txBody>
          </p:sp>
          <p:sp>
            <p:nvSpPr>
              <p:cNvPr id="91" name="Curved Right Arrow 90"/>
              <p:cNvSpPr/>
              <p:nvPr/>
            </p:nvSpPr>
            <p:spPr>
              <a:xfrm flipH="1" flipV="1">
                <a:off x="12053613" y="1581713"/>
                <a:ext cx="410817" cy="613330"/>
              </a:xfrm>
              <a:prstGeom prst="curvedRightArrow">
                <a:avLst/>
              </a:prstGeom>
              <a:ln w="3175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6195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167">
                  <a:solidFill>
                    <a:srgbClr val="6BAECE"/>
                  </a:solidFill>
                  <a:latin typeface="Calibri"/>
                </a:endParaRPr>
              </a:p>
            </p:txBody>
          </p:sp>
        </p:grpSp>
      </p:grpSp>
      <p:grpSp>
        <p:nvGrpSpPr>
          <p:cNvPr id="139" name="Group 138"/>
          <p:cNvGrpSpPr/>
          <p:nvPr/>
        </p:nvGrpSpPr>
        <p:grpSpPr>
          <a:xfrm>
            <a:off x="7062695" y="2528900"/>
            <a:ext cx="1769609" cy="1695857"/>
            <a:chOff x="7739385" y="4054308"/>
            <a:chExt cx="2123530" cy="2035030"/>
          </a:xfrm>
        </p:grpSpPr>
        <p:pic>
          <p:nvPicPr>
            <p:cNvPr id="140" name="Picture 139"/>
            <p:cNvPicPr>
              <a:picLocks noChangeAspect="1"/>
            </p:cNvPicPr>
            <p:nvPr/>
          </p:nvPicPr>
          <p:blipFill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0000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9385" y="4054308"/>
              <a:ext cx="2078732" cy="2035030"/>
            </a:xfrm>
            <a:prstGeom prst="rect">
              <a:avLst/>
            </a:prstGeom>
          </p:spPr>
        </p:pic>
        <p:sp>
          <p:nvSpPr>
            <p:cNvPr id="141" name="TextBox 140"/>
            <p:cNvSpPr txBox="1"/>
            <p:nvPr/>
          </p:nvSpPr>
          <p:spPr>
            <a:xfrm>
              <a:off x="8015871" y="5581529"/>
              <a:ext cx="1847044" cy="480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6195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schemeClr val="accent4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34" charset="-128"/>
                  <a:cs typeface="Arial" pitchFamily="34" charset="0"/>
                </a:rPr>
                <a:t>Subscribers</a:t>
              </a:r>
            </a:p>
          </p:txBody>
        </p:sp>
      </p:grpSp>
      <p:sp>
        <p:nvSpPr>
          <p:cNvPr id="22" name="Arrow: Right 21">
            <a:extLst>
              <a:ext uri="{FF2B5EF4-FFF2-40B4-BE49-F238E27FC236}">
                <a16:creationId xmlns:a16="http://schemas.microsoft.com/office/drawing/2014/main" xmlns="" id="{34B78A4E-F0AE-410A-BF27-D0376906F14C}"/>
              </a:ext>
            </a:extLst>
          </p:cNvPr>
          <p:cNvSpPr/>
          <p:nvPr/>
        </p:nvSpPr>
        <p:spPr>
          <a:xfrm>
            <a:off x="6699592" y="3165420"/>
            <a:ext cx="821013" cy="409568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52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2BD40AD-D9E8-4E4B-AB45-C5B1ECC85198}"/>
              </a:ext>
            </a:extLst>
          </p:cNvPr>
          <p:cNvGrpSpPr/>
          <p:nvPr/>
        </p:nvGrpSpPr>
        <p:grpSpPr>
          <a:xfrm>
            <a:off x="3539716" y="872716"/>
            <a:ext cx="4968552" cy="5112568"/>
            <a:chOff x="3539716" y="872716"/>
            <a:chExt cx="4968552" cy="511256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CFFE342-0A55-4071-BCAF-5346E1E4F1D3}"/>
                </a:ext>
              </a:extLst>
            </p:cNvPr>
            <p:cNvGrpSpPr/>
            <p:nvPr/>
          </p:nvGrpSpPr>
          <p:grpSpPr>
            <a:xfrm>
              <a:off x="3539716" y="872716"/>
              <a:ext cx="4968552" cy="5112568"/>
              <a:chOff x="3539716" y="1305637"/>
              <a:chExt cx="4968552" cy="5112568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08124AE3-746C-4026-AF94-054DF528547E}"/>
                  </a:ext>
                </a:extLst>
              </p:cNvPr>
              <p:cNvGrpSpPr/>
              <p:nvPr/>
            </p:nvGrpSpPr>
            <p:grpSpPr>
              <a:xfrm>
                <a:off x="3539716" y="1305637"/>
                <a:ext cx="4968552" cy="5112568"/>
                <a:chOff x="3539716" y="1305637"/>
                <a:chExt cx="4968552" cy="5112568"/>
              </a:xfrm>
            </p:grpSpPr>
            <p:pic>
              <p:nvPicPr>
                <p:cNvPr id="1026" name="Picture 2" descr="Image result for arm cortex  wafer">
                  <a:extLst>
                    <a:ext uri="{FF2B5EF4-FFF2-40B4-BE49-F238E27FC236}">
                      <a16:creationId xmlns:a16="http://schemas.microsoft.com/office/drawing/2014/main" xmlns="" id="{AA493717-91A6-4704-88F2-16229219CD4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3539716" y="1305637"/>
                  <a:ext cx="4968552" cy="5112568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xmlns="" id="{BDC0F7DC-B746-49C2-A88A-F7C90267FD75}"/>
                    </a:ext>
                  </a:extLst>
                </p:cNvPr>
                <p:cNvSpPr txBox="1"/>
                <p:nvPr/>
              </p:nvSpPr>
              <p:spPr>
                <a:xfrm>
                  <a:off x="3971057" y="3751752"/>
                  <a:ext cx="4105163" cy="14465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800" dirty="0">
                      <a:ln>
                        <a:solidFill>
                          <a:schemeClr val="bg1"/>
                        </a:solidFill>
                      </a:ln>
                      <a:solidFill>
                        <a:srgbClr val="000000"/>
                      </a:solidFill>
                      <a:effectLst>
                        <a:outerShdw dist="38100" dir="2700000" algn="tl" rotWithShape="0">
                          <a:schemeClr val="bg1">
                            <a:alpha val="97000"/>
                          </a:schemeClr>
                        </a:outerShdw>
                      </a:effectLst>
                    </a:rPr>
                    <a:t>cores/Q</a:t>
                  </a:r>
                </a:p>
              </p:txBody>
            </p: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189B5600-7EEF-4311-A64D-7A6A5B00E1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15880" y="5049180"/>
                <a:ext cx="2322946" cy="1080276"/>
              </a:xfrm>
              <a:prstGeom prst="rect">
                <a:avLst/>
              </a:prstGeom>
              <a:effectLst>
                <a:glow rad="25400">
                  <a:schemeClr val="bg1"/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742C6957-64C6-43A5-8F3C-27544CB09A12}"/>
                </a:ext>
              </a:extLst>
            </p:cNvPr>
            <p:cNvSpPr txBox="1"/>
            <p:nvPr/>
          </p:nvSpPr>
          <p:spPr>
            <a:xfrm>
              <a:off x="4530251" y="941257"/>
              <a:ext cx="3038011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0" dirty="0">
                  <a:ln>
                    <a:solidFill>
                      <a:schemeClr val="bg1"/>
                    </a:solidFill>
                  </a:ln>
                  <a:solidFill>
                    <a:srgbClr val="000000"/>
                  </a:solidFill>
                  <a:effectLst>
                    <a:outerShdw dist="38100" dir="2700000" algn="tl" rotWithShape="0">
                      <a:schemeClr val="bg1">
                        <a:alpha val="97000"/>
                      </a:schemeClr>
                    </a:outerShdw>
                  </a:effectLst>
                </a:rPr>
                <a:t>5B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B7658A7-7D82-429C-9973-BEE76F3B582F}"/>
              </a:ext>
            </a:extLst>
          </p:cNvPr>
          <p:cNvSpPr txBox="1"/>
          <p:nvPr/>
        </p:nvSpPr>
        <p:spPr>
          <a:xfrm>
            <a:off x="678649" y="1088740"/>
            <a:ext cx="7854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How will edge devices get “smart”?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A1D47A-09F1-402B-95B0-2447DA2B3208}"/>
              </a:ext>
            </a:extLst>
          </p:cNvPr>
          <p:cNvSpPr txBox="1"/>
          <p:nvPr/>
        </p:nvSpPr>
        <p:spPr>
          <a:xfrm>
            <a:off x="680609" y="1886961"/>
            <a:ext cx="7388561" cy="4739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Send data to the cloud?</a:t>
            </a:r>
            <a:br>
              <a:rPr lang="en-US" sz="3200" dirty="0">
                <a:solidFill>
                  <a:srgbClr val="000000"/>
                </a:solidFill>
              </a:rPr>
            </a:br>
            <a:endParaRPr lang="en-US" sz="16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Too much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REST+ Big Data is too slow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Streaming data pipelines are still a mystery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0000"/>
              </a:solidFill>
            </a:endParaRPr>
          </a:p>
          <a:p>
            <a:r>
              <a:rPr lang="en-US" sz="3200" dirty="0">
                <a:solidFill>
                  <a:srgbClr val="000000"/>
                </a:solidFill>
              </a:rPr>
              <a:t>Train in the cloud, inference @ edge?</a:t>
            </a:r>
          </a:p>
          <a:p>
            <a:endParaRPr lang="en-US" sz="14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Who builds the model?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How is the model distributed to the edge?</a:t>
            </a:r>
            <a:endParaRPr lang="en-US" sz="28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How to make models </a:t>
            </a:r>
            <a:r>
              <a:rPr lang="en-US" sz="2800" dirty="0" smtClean="0">
                <a:solidFill>
                  <a:srgbClr val="000000"/>
                </a:solidFill>
              </a:rPr>
              <a:t>robust?</a:t>
            </a:r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8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0.36315 -0.004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51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4AF8C3D-66EA-42E7-9A45-6AAA818F0FAF}"/>
              </a:ext>
            </a:extLst>
          </p:cNvPr>
          <p:cNvSpPr/>
          <p:nvPr/>
        </p:nvSpPr>
        <p:spPr>
          <a:xfrm>
            <a:off x="1409818" y="788413"/>
            <a:ext cx="9253028" cy="5400600"/>
          </a:xfrm>
          <a:prstGeom prst="roundRect">
            <a:avLst>
              <a:gd name="adj" fmla="val 3643"/>
            </a:avLst>
          </a:prstGeom>
          <a:solidFill>
            <a:srgbClr val="0000CC">
              <a:alpha val="10196"/>
            </a:srgb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44" name="Group 5143">
            <a:extLst>
              <a:ext uri="{FF2B5EF4-FFF2-40B4-BE49-F238E27FC236}">
                <a16:creationId xmlns:a16="http://schemas.microsoft.com/office/drawing/2014/main" xmlns="" id="{2C2BE5F6-8A51-48FA-8925-68FD82E8F65F}"/>
              </a:ext>
            </a:extLst>
          </p:cNvPr>
          <p:cNvGrpSpPr/>
          <p:nvPr/>
        </p:nvGrpSpPr>
        <p:grpSpPr>
          <a:xfrm>
            <a:off x="126488" y="391303"/>
            <a:ext cx="2005316" cy="5648550"/>
            <a:chOff x="126488" y="391303"/>
            <a:chExt cx="2005316" cy="56485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16705D9A-43E8-4EEF-9370-ABE639C9D3AC}"/>
                </a:ext>
              </a:extLst>
            </p:cNvPr>
            <p:cNvGrpSpPr/>
            <p:nvPr/>
          </p:nvGrpSpPr>
          <p:grpSpPr>
            <a:xfrm>
              <a:off x="126488" y="391303"/>
              <a:ext cx="1161719" cy="5648550"/>
              <a:chOff x="126488" y="391303"/>
              <a:chExt cx="1161719" cy="5648550"/>
            </a:xfrm>
          </p:grpSpPr>
          <p:pic>
            <p:nvPicPr>
              <p:cNvPr id="6146" name="Picture 2" descr="Image result for interrupt icon">
                <a:extLst>
                  <a:ext uri="{FF2B5EF4-FFF2-40B4-BE49-F238E27FC236}">
                    <a16:creationId xmlns:a16="http://schemas.microsoft.com/office/drawing/2014/main" xmlns="" id="{FF1FB175-65D7-4816-AD3A-AAC5E04713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46209" y="391303"/>
                <a:ext cx="442601" cy="11161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4" descr="Image result for traffic light icon">
                <a:extLst>
                  <a:ext uri="{FF2B5EF4-FFF2-40B4-BE49-F238E27FC236}">
                    <a16:creationId xmlns:a16="http://schemas.microsoft.com/office/drawing/2014/main" xmlns="" id="{4C00364D-AE5C-4A7A-8B79-DD90BBB994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89085" y="3205551"/>
                <a:ext cx="192192" cy="35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4" descr="Image result for traffic light icon">
                <a:extLst>
                  <a:ext uri="{FF2B5EF4-FFF2-40B4-BE49-F238E27FC236}">
                    <a16:creationId xmlns:a16="http://schemas.microsoft.com/office/drawing/2014/main" xmlns="" id="{1B052A39-D3FE-4CC2-84D6-931AD6E269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67300" y="3131095"/>
                <a:ext cx="192192" cy="35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4" descr="Image result for traffic light icon">
                <a:extLst>
                  <a:ext uri="{FF2B5EF4-FFF2-40B4-BE49-F238E27FC236}">
                    <a16:creationId xmlns:a16="http://schemas.microsoft.com/office/drawing/2014/main" xmlns="" id="{AD5BA0D4-6CD0-4227-B8CC-FB0F45CEFE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04485" y="5295427"/>
                <a:ext cx="209047" cy="3050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 descr="Image result for traffic light icon">
                <a:extLst>
                  <a:ext uri="{FF2B5EF4-FFF2-40B4-BE49-F238E27FC236}">
                    <a16:creationId xmlns:a16="http://schemas.microsoft.com/office/drawing/2014/main" xmlns="" id="{558B058A-D1BE-4854-AA6B-2AEC024CFE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88541" y="5430015"/>
                <a:ext cx="209047" cy="3050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BFB5BD09-0454-4007-B0A7-F66F7EFDDD79}"/>
                  </a:ext>
                </a:extLst>
              </p:cNvPr>
              <p:cNvGrpSpPr/>
              <p:nvPr/>
            </p:nvGrpSpPr>
            <p:grpSpPr>
              <a:xfrm>
                <a:off x="150104" y="4458229"/>
                <a:ext cx="1138103" cy="380274"/>
                <a:chOff x="-60684" y="4992074"/>
                <a:chExt cx="1542264" cy="561162"/>
              </a:xfrm>
            </p:grpSpPr>
            <p:pic>
              <p:nvPicPr>
                <p:cNvPr id="23" name="Picture 4" descr="Image result for traffic loop">
                  <a:extLst>
                    <a:ext uri="{FF2B5EF4-FFF2-40B4-BE49-F238E27FC236}">
                      <a16:creationId xmlns:a16="http://schemas.microsoft.com/office/drawing/2014/main" xmlns="" id="{1B3EC6B0-111B-4F92-BAFE-FAE3314F552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1344" y="5255732"/>
                  <a:ext cx="798777" cy="2975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xmlns="" id="{63B8A41B-2714-45A0-939D-A63935D22C6F}"/>
                    </a:ext>
                  </a:extLst>
                </p:cNvPr>
                <p:cNvGrpSpPr/>
                <p:nvPr/>
              </p:nvGrpSpPr>
              <p:grpSpPr>
                <a:xfrm>
                  <a:off x="-60684" y="4992074"/>
                  <a:ext cx="1542264" cy="496112"/>
                  <a:chOff x="-548810" y="4928108"/>
                  <a:chExt cx="2344033" cy="781218"/>
                </a:xfrm>
              </p:grpSpPr>
              <p:pic>
                <p:nvPicPr>
                  <p:cNvPr id="25" name="Picture 4" descr="Image result for traffic loop">
                    <a:extLst>
                      <a:ext uri="{FF2B5EF4-FFF2-40B4-BE49-F238E27FC236}">
                        <a16:creationId xmlns:a16="http://schemas.microsoft.com/office/drawing/2014/main" xmlns="" id="{B1002B20-D23E-4BA6-B10D-FCA744D0AC3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email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548810" y="5003116"/>
                    <a:ext cx="1214033" cy="46847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4" descr="Image result for traffic loop">
                    <a:extLst>
                      <a:ext uri="{FF2B5EF4-FFF2-40B4-BE49-F238E27FC236}">
                        <a16:creationId xmlns:a16="http://schemas.microsoft.com/office/drawing/2014/main" xmlns="" id="{CFE84E70-CC9F-41D1-864F-1388019BEA8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email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1189" y="5240852"/>
                    <a:ext cx="1214034" cy="46847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7" name="Picture 4" descr="Image result for traffic loop">
                    <a:extLst>
                      <a:ext uri="{FF2B5EF4-FFF2-40B4-BE49-F238E27FC236}">
                        <a16:creationId xmlns:a16="http://schemas.microsoft.com/office/drawing/2014/main" xmlns="" id="{C81D4F3F-3042-4C7F-946B-BC43C3C7F9C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email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8592" y="4928108"/>
                    <a:ext cx="1214033" cy="46847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18" name="Picture 6" descr="Image result for pedestrian crossing button">
                <a:extLst>
                  <a:ext uri="{FF2B5EF4-FFF2-40B4-BE49-F238E27FC236}">
                    <a16:creationId xmlns:a16="http://schemas.microsoft.com/office/drawing/2014/main" xmlns="" id="{BD80D90C-DB2B-44D2-B04A-8BDEC521B1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634" b="92629" l="9945" r="89641">
                            <a14:foregroundMark x1="43646" y1="15725" x2="59254" y2="12285"/>
                            <a14:foregroundMark x1="59254" y1="12285" x2="41575" y2="16953"/>
                            <a14:foregroundMark x1="41575" y1="16953" x2="62569" y2="21867"/>
                            <a14:foregroundMark x1="62569" y1="21867" x2="40193" y2="22604"/>
                            <a14:foregroundMark x1="40193" y1="22604" x2="49448" y2="21867"/>
                            <a14:foregroundMark x1="49448" y1="21867" x2="58840" y2="14496"/>
                            <a14:foregroundMark x1="58840" y1="14496" x2="50967" y2="11057"/>
                            <a14:foregroundMark x1="50967" y1="11057" x2="42818" y2="21867"/>
                            <a14:foregroundMark x1="42818" y1="21867" x2="39088" y2="34644"/>
                            <a14:foregroundMark x1="39088" y1="34644" x2="51243" y2="37592"/>
                            <a14:foregroundMark x1="51243" y1="37592" x2="51243" y2="52826"/>
                            <a14:foregroundMark x1="51243" y1="52826" x2="45856" y2="61425"/>
                            <a14:foregroundMark x1="45856" y1="61425" x2="54558" y2="61425"/>
                            <a14:foregroundMark x1="54558" y1="61425" x2="46685" y2="62162"/>
                            <a14:foregroundMark x1="46685" y1="62162" x2="37155" y2="68550"/>
                            <a14:foregroundMark x1="37155" y1="68550" x2="50276" y2="69287"/>
                            <a14:foregroundMark x1="50276" y1="69287" x2="51243" y2="67076"/>
                            <a14:foregroundMark x1="37569" y1="89681" x2="44061" y2="96560"/>
                            <a14:foregroundMark x1="44061" y1="96560" x2="59116" y2="97543"/>
                            <a14:foregroundMark x1="59116" y1="97543" x2="43508" y2="95823"/>
                            <a14:foregroundMark x1="43508" y1="95823" x2="61740" y2="86732"/>
                            <a14:foregroundMark x1="61740" y1="86732" x2="44890" y2="92629"/>
                            <a14:foregroundMark x1="44890" y1="92629" x2="46409" y2="89681"/>
                            <a14:foregroundMark x1="19199" y1="10565" x2="24724" y2="2211"/>
                            <a14:foregroundMark x1="24724" y1="2211" x2="33149" y2="4423"/>
                            <a14:foregroundMark x1="33149" y1="4423" x2="40331" y2="3194"/>
                            <a14:foregroundMark x1="40331" y1="3194" x2="76519" y2="7125"/>
                            <a14:foregroundMark x1="76519" y1="7125" x2="80939" y2="12039"/>
                            <a14:foregroundMark x1="67127" y1="4423" x2="81630" y2="6634"/>
                            <a14:foregroundMark x1="81630" y1="6634" x2="81354" y2="9582"/>
                            <a14:foregroundMark x1="39779" y1="35872" x2="49309" y2="36609"/>
                            <a14:foregroundMark x1="49309" y1="36609" x2="33564" y2="41032"/>
                            <a14:foregroundMark x1="33564" y1="41032" x2="31630" y2="432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88" y="2490770"/>
                <a:ext cx="562322" cy="2902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0" descr="Image result for pedestrian crossing button">
                <a:extLst>
                  <a:ext uri="{FF2B5EF4-FFF2-40B4-BE49-F238E27FC236}">
                    <a16:creationId xmlns:a16="http://schemas.microsoft.com/office/drawing/2014/main" xmlns="" id="{50A05845-AFA7-446E-85A7-4A5A2084C4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email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321" b="91975" l="8840" r="90055">
                            <a14:foregroundMark x1="12707" y1="63272" x2="21547" y2="11728"/>
                            <a14:foregroundMark x1="21547" y1="11728" x2="14917" y2="27469"/>
                            <a14:foregroundMark x1="14917" y1="27469" x2="16022" y2="46296"/>
                            <a14:foregroundMark x1="16022" y1="46296" x2="20994" y2="29321"/>
                            <a14:foregroundMark x1="20994" y1="29321" x2="13812" y2="14198"/>
                            <a14:foregroundMark x1="13812" y1="14198" x2="37569" y2="4630"/>
                            <a14:foregroundMark x1="37569" y1="4630" x2="67403" y2="4321"/>
                            <a14:foregroundMark x1="67403" y1="4321" x2="77901" y2="22840"/>
                            <a14:foregroundMark x1="77901" y1="22840" x2="76796" y2="58333"/>
                            <a14:foregroundMark x1="76796" y1="58333" x2="50829" y2="67284"/>
                            <a14:foregroundMark x1="50829" y1="67284" x2="22652" y2="68519"/>
                            <a14:foregroundMark x1="22652" y1="68519" x2="15470" y2="62037"/>
                            <a14:foregroundMark x1="50276" y1="9568" x2="50276" y2="45062"/>
                            <a14:foregroundMark x1="50276" y1="45062" x2="38122" y2="30864"/>
                            <a14:foregroundMark x1="38122" y1="30864" x2="31492" y2="50309"/>
                            <a14:foregroundMark x1="31492" y1="50309" x2="40331" y2="32716"/>
                            <a14:foregroundMark x1="40331" y1="32716" x2="56354" y2="49383"/>
                            <a14:foregroundMark x1="56354" y1="49383" x2="61326" y2="18210"/>
                            <a14:foregroundMark x1="61326" y1="18210" x2="56354" y2="18827"/>
                            <a14:foregroundMark x1="40884" y1="4938" x2="13812" y2="8025"/>
                            <a14:foregroundMark x1="13812" y1="8025" x2="13812" y2="12654"/>
                            <a14:foregroundMark x1="32597" y1="4938" x2="13260" y2="5864"/>
                            <a14:foregroundMark x1="35912" y1="53704" x2="29282" y2="36420"/>
                            <a14:foregroundMark x1="29282" y1="36420" x2="16575" y2="61111"/>
                            <a14:foregroundMark x1="16575" y1="61111" x2="28729" y2="23765"/>
                            <a14:foregroundMark x1="28729" y1="23765" x2="35359" y2="41358"/>
                            <a14:foregroundMark x1="35359" y1="41358" x2="25967" y2="56173"/>
                            <a14:foregroundMark x1="25967" y1="56173" x2="46409" y2="44753"/>
                            <a14:foregroundMark x1="46409" y1="44753" x2="62983" y2="57716"/>
                            <a14:foregroundMark x1="62983" y1="57716" x2="66851" y2="8951"/>
                            <a14:foregroundMark x1="48619" y1="60185" x2="44199" y2="43519"/>
                            <a14:foregroundMark x1="44199" y1="43519" x2="33149" y2="62346"/>
                            <a14:foregroundMark x1="33149" y1="62346" x2="40331" y2="45062"/>
                            <a14:foregroundMark x1="40331" y1="45062" x2="44199" y2="63272"/>
                            <a14:foregroundMark x1="44199" y1="63272" x2="64088" y2="49383"/>
                            <a14:foregroundMark x1="64088" y1="49383" x2="66298" y2="24691"/>
                            <a14:foregroundMark x1="65746" y1="27469" x2="67403" y2="59259"/>
                            <a14:foregroundMark x1="67403" y1="59259" x2="66851" y2="59568"/>
                            <a14:foregroundMark x1="19890" y1="58951" x2="49724" y2="59877"/>
                            <a14:foregroundMark x1="49724" y1="59877" x2="61326" y2="59568"/>
                            <a14:foregroundMark x1="12707" y1="59877" x2="12707" y2="7716"/>
                            <a14:foregroundMark x1="26519" y1="84568" x2="53591" y2="79938"/>
                            <a14:foregroundMark x1="53591" y1="79938" x2="23757" y2="83333"/>
                            <a14:foregroundMark x1="23757" y1="83333" x2="46961" y2="93210"/>
                            <a14:foregroundMark x1="46961" y1="93210" x2="75691" y2="91975"/>
                            <a14:foregroundMark x1="75691" y1="91975" x2="51934" y2="8024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48297" y="1708057"/>
                <a:ext cx="255770" cy="4191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624F663C-CC11-4A27-9A20-A300322AC964}"/>
                  </a:ext>
                </a:extLst>
              </p:cNvPr>
              <p:cNvGrpSpPr/>
              <p:nvPr/>
            </p:nvGrpSpPr>
            <p:grpSpPr>
              <a:xfrm>
                <a:off x="632505" y="2502859"/>
                <a:ext cx="380410" cy="243556"/>
                <a:chOff x="1270174" y="2050213"/>
                <a:chExt cx="637246" cy="400163"/>
              </a:xfrm>
            </p:grpSpPr>
            <p:pic>
              <p:nvPicPr>
                <p:cNvPr id="21" name="Picture 2" descr="Related image">
                  <a:extLst>
                    <a:ext uri="{FF2B5EF4-FFF2-40B4-BE49-F238E27FC236}">
                      <a16:creationId xmlns:a16="http://schemas.microsoft.com/office/drawing/2014/main" xmlns="" id="{9045DDF9-4BC8-46DB-B016-A6F84E39A67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07631" y="2050213"/>
                  <a:ext cx="399789" cy="39978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2" descr="Related image">
                  <a:extLst>
                    <a:ext uri="{FF2B5EF4-FFF2-40B4-BE49-F238E27FC236}">
                      <a16:creationId xmlns:a16="http://schemas.microsoft.com/office/drawing/2014/main" xmlns="" id="{DB87DA15-7DDC-4693-95D1-64E4C25DA54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0174" y="2050587"/>
                  <a:ext cx="399789" cy="39978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8" name="Picture 2" descr="Image result for interrupt icon">
                <a:extLst>
                  <a:ext uri="{FF2B5EF4-FFF2-40B4-BE49-F238E27FC236}">
                    <a16:creationId xmlns:a16="http://schemas.microsoft.com/office/drawing/2014/main" xmlns="" id="{67B44E93-5289-420E-A986-ACABE7A5AF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37448" y="3031756"/>
                <a:ext cx="442601" cy="11161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Image result for interrupt icon">
                <a:extLst>
                  <a:ext uri="{FF2B5EF4-FFF2-40B4-BE49-F238E27FC236}">
                    <a16:creationId xmlns:a16="http://schemas.microsoft.com/office/drawing/2014/main" xmlns="" id="{BC48DF28-99D3-4562-99B9-DC0A74099C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89802" y="481810"/>
                <a:ext cx="442601" cy="11161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Image result for interrupt icon">
                <a:extLst>
                  <a:ext uri="{FF2B5EF4-FFF2-40B4-BE49-F238E27FC236}">
                    <a16:creationId xmlns:a16="http://schemas.microsoft.com/office/drawing/2014/main" xmlns="" id="{D16F5FE1-A1F4-4D02-9F0B-20336A4E88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7096" y="4923729"/>
                <a:ext cx="442601" cy="11161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133" name="Group 5132">
              <a:extLst>
                <a:ext uri="{FF2B5EF4-FFF2-40B4-BE49-F238E27FC236}">
                  <a16:creationId xmlns:a16="http://schemas.microsoft.com/office/drawing/2014/main" xmlns="" id="{3A018A7B-721B-4695-9FAA-FC1032F2DDF3}"/>
                </a:ext>
              </a:extLst>
            </p:cNvPr>
            <p:cNvGrpSpPr/>
            <p:nvPr/>
          </p:nvGrpSpPr>
          <p:grpSpPr>
            <a:xfrm>
              <a:off x="532088" y="665584"/>
              <a:ext cx="1599716" cy="5069437"/>
              <a:chOff x="532088" y="665584"/>
              <a:chExt cx="1599716" cy="5069437"/>
            </a:xfrm>
          </p:grpSpPr>
          <p:grpSp>
            <p:nvGrpSpPr>
              <p:cNvPr id="5132" name="Group 5131">
                <a:extLst>
                  <a:ext uri="{FF2B5EF4-FFF2-40B4-BE49-F238E27FC236}">
                    <a16:creationId xmlns:a16="http://schemas.microsoft.com/office/drawing/2014/main" xmlns="" id="{A44A66C4-BFFE-459C-BAC1-015476827C61}"/>
                  </a:ext>
                </a:extLst>
              </p:cNvPr>
              <p:cNvGrpSpPr/>
              <p:nvPr/>
            </p:nvGrpSpPr>
            <p:grpSpPr>
              <a:xfrm>
                <a:off x="532088" y="665584"/>
                <a:ext cx="1193571" cy="5069437"/>
                <a:chOff x="532088" y="665584"/>
                <a:chExt cx="1193571" cy="5069437"/>
              </a:xfrm>
            </p:grpSpPr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xmlns="" id="{A915BF48-1F8B-4917-AC28-EC039B12D3AA}"/>
                    </a:ext>
                  </a:extLst>
                </p:cNvPr>
                <p:cNvCxnSpPr/>
                <p:nvPr/>
              </p:nvCxnSpPr>
              <p:spPr>
                <a:xfrm>
                  <a:off x="580049" y="1039872"/>
                  <a:ext cx="1087459" cy="372904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xmlns="" id="{7F00F25D-FFC5-41C2-83EA-8CAC58F1BA00}"/>
                    </a:ext>
                  </a:extLst>
                </p:cNvPr>
                <p:cNvCxnSpPr/>
                <p:nvPr/>
              </p:nvCxnSpPr>
              <p:spPr>
                <a:xfrm>
                  <a:off x="1001040" y="665584"/>
                  <a:ext cx="666468" cy="771199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xmlns="" id="{35A733A0-EF24-41AB-92D4-AD2D5E0B20A2}"/>
                    </a:ext>
                  </a:extLst>
                </p:cNvPr>
                <p:cNvCxnSpPr>
                  <a:stCxn id="19" idx="3"/>
                </p:cNvCxnSpPr>
                <p:nvPr/>
              </p:nvCxnSpPr>
              <p:spPr>
                <a:xfrm flipV="1">
                  <a:off x="604067" y="1436783"/>
                  <a:ext cx="1073194" cy="480839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xmlns="" id="{5E0C67B0-891B-470B-BF24-825273DB3C68}"/>
                    </a:ext>
                  </a:extLst>
                </p:cNvPr>
                <p:cNvCxnSpPr>
                  <a:stCxn id="21" idx="3"/>
                </p:cNvCxnSpPr>
                <p:nvPr/>
              </p:nvCxnSpPr>
              <p:spPr>
                <a:xfrm flipV="1">
                  <a:off x="1012915" y="2621576"/>
                  <a:ext cx="664346" cy="294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xmlns="" id="{535DEFE3-B089-4285-967F-21DAD720E3BF}"/>
                    </a:ext>
                  </a:extLst>
                </p:cNvPr>
                <p:cNvCxnSpPr>
                  <a:stCxn id="13" idx="3"/>
                </p:cNvCxnSpPr>
                <p:nvPr/>
              </p:nvCxnSpPr>
              <p:spPr>
                <a:xfrm>
                  <a:off x="959492" y="3309413"/>
                  <a:ext cx="717769" cy="87816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xmlns="" id="{034FDFE9-BBB8-4D6F-B6CF-B15BB7E28DAF}"/>
                    </a:ext>
                  </a:extLst>
                </p:cNvPr>
                <p:cNvCxnSpPr>
                  <a:stCxn id="12" idx="2"/>
                </p:cNvCxnSpPr>
                <p:nvPr/>
              </p:nvCxnSpPr>
              <p:spPr>
                <a:xfrm flipV="1">
                  <a:off x="685181" y="3405077"/>
                  <a:ext cx="992080" cy="157109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xmlns="" id="{82A22BDC-5865-4B00-B43D-CFE4A0D14BEE}"/>
                    </a:ext>
                  </a:extLst>
                </p:cNvPr>
                <p:cNvCxnSpPr/>
                <p:nvPr/>
              </p:nvCxnSpPr>
              <p:spPr>
                <a:xfrm flipV="1">
                  <a:off x="532088" y="3416649"/>
                  <a:ext cx="1145173" cy="645229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20" name="Straight Connector 5119">
                  <a:extLst>
                    <a:ext uri="{FF2B5EF4-FFF2-40B4-BE49-F238E27FC236}">
                      <a16:creationId xmlns:a16="http://schemas.microsoft.com/office/drawing/2014/main" xmlns="" id="{224A3500-4068-47AB-85CA-C8A577EF8248}"/>
                    </a:ext>
                  </a:extLst>
                </p:cNvPr>
                <p:cNvCxnSpPr>
                  <a:stCxn id="26" idx="3"/>
                </p:cNvCxnSpPr>
                <p:nvPr/>
              </p:nvCxnSpPr>
              <p:spPr>
                <a:xfrm>
                  <a:off x="1288207" y="4693620"/>
                  <a:ext cx="389054" cy="30772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22" name="Straight Connector 5121">
                  <a:extLst>
                    <a:ext uri="{FF2B5EF4-FFF2-40B4-BE49-F238E27FC236}">
                      <a16:creationId xmlns:a16="http://schemas.microsoft.com/office/drawing/2014/main" xmlns="" id="{AFFC1B21-1917-4580-97FB-EF9D3C86D4FE}"/>
                    </a:ext>
                  </a:extLst>
                </p:cNvPr>
                <p:cNvCxnSpPr>
                  <a:stCxn id="27" idx="0"/>
                </p:cNvCxnSpPr>
                <p:nvPr/>
              </p:nvCxnSpPr>
              <p:spPr>
                <a:xfrm>
                  <a:off x="802862" y="4458229"/>
                  <a:ext cx="922797" cy="247245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25" name="Straight Connector 5124">
                  <a:extLst>
                    <a:ext uri="{FF2B5EF4-FFF2-40B4-BE49-F238E27FC236}">
                      <a16:creationId xmlns:a16="http://schemas.microsoft.com/office/drawing/2014/main" xmlns="" id="{DDDCAD75-047B-41DB-97FB-746EE64920FE}"/>
                    </a:ext>
                  </a:extLst>
                </p:cNvPr>
                <p:cNvCxnSpPr>
                  <a:stCxn id="23" idx="2"/>
                </p:cNvCxnSpPr>
                <p:nvPr/>
              </p:nvCxnSpPr>
              <p:spPr>
                <a:xfrm flipV="1">
                  <a:off x="630812" y="4724392"/>
                  <a:ext cx="1094847" cy="114111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27" name="Straight Arrow Connector 5126">
                  <a:extLst>
                    <a:ext uri="{FF2B5EF4-FFF2-40B4-BE49-F238E27FC236}">
                      <a16:creationId xmlns:a16="http://schemas.microsoft.com/office/drawing/2014/main" xmlns="" id="{42664AD6-D0AB-4E34-BD40-7BCDDC66E50B}"/>
                    </a:ext>
                  </a:extLst>
                </p:cNvPr>
                <p:cNvCxnSpPr/>
                <p:nvPr/>
              </p:nvCxnSpPr>
              <p:spPr>
                <a:xfrm>
                  <a:off x="540470" y="5073894"/>
                  <a:ext cx="1136791" cy="407897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29" name="Straight Connector 5128">
                  <a:extLst>
                    <a:ext uri="{FF2B5EF4-FFF2-40B4-BE49-F238E27FC236}">
                      <a16:creationId xmlns:a16="http://schemas.microsoft.com/office/drawing/2014/main" xmlns="" id="{8087A38E-474F-4935-BABC-67D91515F61C}"/>
                    </a:ext>
                  </a:extLst>
                </p:cNvPr>
                <p:cNvCxnSpPr>
                  <a:stCxn id="14" idx="0"/>
                </p:cNvCxnSpPr>
                <p:nvPr/>
              </p:nvCxnSpPr>
              <p:spPr>
                <a:xfrm>
                  <a:off x="809009" y="5295427"/>
                  <a:ext cx="868252" cy="186364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31" name="Straight Connector 5130">
                  <a:extLst>
                    <a:ext uri="{FF2B5EF4-FFF2-40B4-BE49-F238E27FC236}">
                      <a16:creationId xmlns:a16="http://schemas.microsoft.com/office/drawing/2014/main" xmlns="" id="{BCD2DC55-4C72-4FE6-94C5-781546031CC9}"/>
                    </a:ext>
                  </a:extLst>
                </p:cNvPr>
                <p:cNvCxnSpPr>
                  <a:stCxn id="15" idx="2"/>
                </p:cNvCxnSpPr>
                <p:nvPr/>
              </p:nvCxnSpPr>
              <p:spPr>
                <a:xfrm flipV="1">
                  <a:off x="993065" y="5481791"/>
                  <a:ext cx="674443" cy="25323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150" name="Picture 6" descr="Image result for wifi router icon">
                <a:extLst>
                  <a:ext uri="{FF2B5EF4-FFF2-40B4-BE49-F238E27FC236}">
                    <a16:creationId xmlns:a16="http://schemas.microsoft.com/office/drawing/2014/main" xmlns="" id="{52A1D78A-F350-42C3-996F-21D4E72464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85650" y="1006792"/>
                <a:ext cx="446154" cy="516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6" descr="Image result for wifi router icon">
                <a:extLst>
                  <a:ext uri="{FF2B5EF4-FFF2-40B4-BE49-F238E27FC236}">
                    <a16:creationId xmlns:a16="http://schemas.microsoft.com/office/drawing/2014/main" xmlns="" id="{3998F962-29F3-4DD2-A600-DFDBB3DE2B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85650" y="4264906"/>
                <a:ext cx="446154" cy="516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6" descr="Image result for wifi router icon">
                <a:extLst>
                  <a:ext uri="{FF2B5EF4-FFF2-40B4-BE49-F238E27FC236}">
                    <a16:creationId xmlns:a16="http://schemas.microsoft.com/office/drawing/2014/main" xmlns="" id="{CA73317A-32B9-4BBB-BCA1-793B738D40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85650" y="5019571"/>
                <a:ext cx="446154" cy="516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6" descr="Image result for wifi router icon">
                <a:extLst>
                  <a:ext uri="{FF2B5EF4-FFF2-40B4-BE49-F238E27FC236}">
                    <a16:creationId xmlns:a16="http://schemas.microsoft.com/office/drawing/2014/main" xmlns="" id="{210B6EA2-0A5C-40CB-B3B9-49414C1464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85650" y="2181314"/>
                <a:ext cx="446154" cy="516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6" descr="Image result for wifi router icon">
                <a:extLst>
                  <a:ext uri="{FF2B5EF4-FFF2-40B4-BE49-F238E27FC236}">
                    <a16:creationId xmlns:a16="http://schemas.microsoft.com/office/drawing/2014/main" xmlns="" id="{C03600A1-E412-4829-B9AC-68ECBC1527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85650" y="3008726"/>
                <a:ext cx="446154" cy="516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145" name="Group 5144">
            <a:extLst>
              <a:ext uri="{FF2B5EF4-FFF2-40B4-BE49-F238E27FC236}">
                <a16:creationId xmlns:a16="http://schemas.microsoft.com/office/drawing/2014/main" xmlns="" id="{59AFCD6E-863A-44AF-BC81-8B2B40F59186}"/>
              </a:ext>
            </a:extLst>
          </p:cNvPr>
          <p:cNvGrpSpPr/>
          <p:nvPr/>
        </p:nvGrpSpPr>
        <p:grpSpPr>
          <a:xfrm>
            <a:off x="9870774" y="404664"/>
            <a:ext cx="2237894" cy="5648550"/>
            <a:chOff x="9870774" y="404664"/>
            <a:chExt cx="2237894" cy="564855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2576A24A-5EB2-42DF-BA49-112848C00839}"/>
                </a:ext>
              </a:extLst>
            </p:cNvPr>
            <p:cNvGrpSpPr/>
            <p:nvPr/>
          </p:nvGrpSpPr>
          <p:grpSpPr>
            <a:xfrm>
              <a:off x="10946949" y="404664"/>
              <a:ext cx="1161719" cy="5648550"/>
              <a:chOff x="126488" y="391303"/>
              <a:chExt cx="1161719" cy="5648550"/>
            </a:xfrm>
          </p:grpSpPr>
          <p:pic>
            <p:nvPicPr>
              <p:cNvPr id="33" name="Picture 2" descr="Image result for interrupt icon">
                <a:extLst>
                  <a:ext uri="{FF2B5EF4-FFF2-40B4-BE49-F238E27FC236}">
                    <a16:creationId xmlns:a16="http://schemas.microsoft.com/office/drawing/2014/main" xmlns="" id="{6BFDF9E3-30D0-415D-9C30-0493CE9029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46209" y="391303"/>
                <a:ext cx="442601" cy="11161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4" descr="Image result for traffic light icon">
                <a:extLst>
                  <a:ext uri="{FF2B5EF4-FFF2-40B4-BE49-F238E27FC236}">
                    <a16:creationId xmlns:a16="http://schemas.microsoft.com/office/drawing/2014/main" xmlns="" id="{86213AC3-94FF-408E-A9D1-AF7D328574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89085" y="3205551"/>
                <a:ext cx="192192" cy="35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4" descr="Image result for traffic light icon">
                <a:extLst>
                  <a:ext uri="{FF2B5EF4-FFF2-40B4-BE49-F238E27FC236}">
                    <a16:creationId xmlns:a16="http://schemas.microsoft.com/office/drawing/2014/main" xmlns="" id="{456CB2B1-719B-4B14-9AE2-77AD229A87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67300" y="3131095"/>
                <a:ext cx="192192" cy="356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4" descr="Image result for traffic light icon">
                <a:extLst>
                  <a:ext uri="{FF2B5EF4-FFF2-40B4-BE49-F238E27FC236}">
                    <a16:creationId xmlns:a16="http://schemas.microsoft.com/office/drawing/2014/main" xmlns="" id="{40380D81-87FA-47E5-8690-8590173B65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04485" y="5295427"/>
                <a:ext cx="209047" cy="3050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4" descr="Image result for traffic light icon">
                <a:extLst>
                  <a:ext uri="{FF2B5EF4-FFF2-40B4-BE49-F238E27FC236}">
                    <a16:creationId xmlns:a16="http://schemas.microsoft.com/office/drawing/2014/main" xmlns="" id="{1DDBDCFB-47ED-420B-9F40-06E16FAD80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88541" y="5430015"/>
                <a:ext cx="209047" cy="3050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xmlns="" id="{8430EE97-5BEF-4571-AE8C-263035FC4604}"/>
                  </a:ext>
                </a:extLst>
              </p:cNvPr>
              <p:cNvGrpSpPr/>
              <p:nvPr/>
            </p:nvGrpSpPr>
            <p:grpSpPr>
              <a:xfrm>
                <a:off x="150104" y="4458229"/>
                <a:ext cx="1138103" cy="380274"/>
                <a:chOff x="-60684" y="4992074"/>
                <a:chExt cx="1542264" cy="561162"/>
              </a:xfrm>
            </p:grpSpPr>
            <p:pic>
              <p:nvPicPr>
                <p:cNvPr id="47" name="Picture 4" descr="Image result for traffic loop">
                  <a:extLst>
                    <a:ext uri="{FF2B5EF4-FFF2-40B4-BE49-F238E27FC236}">
                      <a16:creationId xmlns:a16="http://schemas.microsoft.com/office/drawing/2014/main" xmlns="" id="{5E83B2D4-3DE4-4BA1-8777-43E96CE34BC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1344" y="5255732"/>
                  <a:ext cx="798777" cy="2975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xmlns="" id="{62F43B3B-F75A-42BC-9049-04F6B0F9D0B5}"/>
                    </a:ext>
                  </a:extLst>
                </p:cNvPr>
                <p:cNvGrpSpPr/>
                <p:nvPr/>
              </p:nvGrpSpPr>
              <p:grpSpPr>
                <a:xfrm>
                  <a:off x="-60684" y="4992074"/>
                  <a:ext cx="1542264" cy="496112"/>
                  <a:chOff x="-548810" y="4928108"/>
                  <a:chExt cx="2344033" cy="781218"/>
                </a:xfrm>
              </p:grpSpPr>
              <p:pic>
                <p:nvPicPr>
                  <p:cNvPr id="49" name="Picture 4" descr="Image result for traffic loop">
                    <a:extLst>
                      <a:ext uri="{FF2B5EF4-FFF2-40B4-BE49-F238E27FC236}">
                        <a16:creationId xmlns:a16="http://schemas.microsoft.com/office/drawing/2014/main" xmlns="" id="{41C4DC92-4A8A-4A54-89E0-BA616F952B1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email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548810" y="5003116"/>
                    <a:ext cx="1214033" cy="46847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0" name="Picture 4" descr="Image result for traffic loop">
                    <a:extLst>
                      <a:ext uri="{FF2B5EF4-FFF2-40B4-BE49-F238E27FC236}">
                        <a16:creationId xmlns:a16="http://schemas.microsoft.com/office/drawing/2014/main" xmlns="" id="{A059B564-3822-4B5E-BEAC-27034FFFE86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email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1189" y="5240852"/>
                    <a:ext cx="1214034" cy="46847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1" name="Picture 4" descr="Image result for traffic loop">
                    <a:extLst>
                      <a:ext uri="{FF2B5EF4-FFF2-40B4-BE49-F238E27FC236}">
                        <a16:creationId xmlns:a16="http://schemas.microsoft.com/office/drawing/2014/main" xmlns="" id="{5C11364D-F424-4A24-9811-EDC16638729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email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8592" y="4928108"/>
                    <a:ext cx="1214033" cy="46847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39" name="Picture 6" descr="Image result for pedestrian crossing button">
                <a:extLst>
                  <a:ext uri="{FF2B5EF4-FFF2-40B4-BE49-F238E27FC236}">
                    <a16:creationId xmlns:a16="http://schemas.microsoft.com/office/drawing/2014/main" xmlns="" id="{77C25A43-93F5-4A40-9DFE-A65F8B8189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634" b="92629" l="9945" r="89641">
                            <a14:foregroundMark x1="43646" y1="15725" x2="59254" y2="12285"/>
                            <a14:foregroundMark x1="59254" y1="12285" x2="41575" y2="16953"/>
                            <a14:foregroundMark x1="41575" y1="16953" x2="62569" y2="21867"/>
                            <a14:foregroundMark x1="62569" y1="21867" x2="40193" y2="22604"/>
                            <a14:foregroundMark x1="40193" y1="22604" x2="49448" y2="21867"/>
                            <a14:foregroundMark x1="49448" y1="21867" x2="58840" y2="14496"/>
                            <a14:foregroundMark x1="58840" y1="14496" x2="50967" y2="11057"/>
                            <a14:foregroundMark x1="50967" y1="11057" x2="42818" y2="21867"/>
                            <a14:foregroundMark x1="42818" y1="21867" x2="39088" y2="34644"/>
                            <a14:foregroundMark x1="39088" y1="34644" x2="51243" y2="37592"/>
                            <a14:foregroundMark x1="51243" y1="37592" x2="51243" y2="52826"/>
                            <a14:foregroundMark x1="51243" y1="52826" x2="45856" y2="61425"/>
                            <a14:foregroundMark x1="45856" y1="61425" x2="54558" y2="61425"/>
                            <a14:foregroundMark x1="54558" y1="61425" x2="46685" y2="62162"/>
                            <a14:foregroundMark x1="46685" y1="62162" x2="37155" y2="68550"/>
                            <a14:foregroundMark x1="37155" y1="68550" x2="50276" y2="69287"/>
                            <a14:foregroundMark x1="50276" y1="69287" x2="51243" y2="67076"/>
                            <a14:foregroundMark x1="37569" y1="89681" x2="44061" y2="96560"/>
                            <a14:foregroundMark x1="44061" y1="96560" x2="59116" y2="97543"/>
                            <a14:foregroundMark x1="59116" y1="97543" x2="43508" y2="95823"/>
                            <a14:foregroundMark x1="43508" y1="95823" x2="61740" y2="86732"/>
                            <a14:foregroundMark x1="61740" y1="86732" x2="44890" y2="92629"/>
                            <a14:foregroundMark x1="44890" y1="92629" x2="46409" y2="89681"/>
                            <a14:foregroundMark x1="19199" y1="10565" x2="24724" y2="2211"/>
                            <a14:foregroundMark x1="24724" y1="2211" x2="33149" y2="4423"/>
                            <a14:foregroundMark x1="33149" y1="4423" x2="40331" y2="3194"/>
                            <a14:foregroundMark x1="40331" y1="3194" x2="76519" y2="7125"/>
                            <a14:foregroundMark x1="76519" y1="7125" x2="80939" y2="12039"/>
                            <a14:foregroundMark x1="67127" y1="4423" x2="81630" y2="6634"/>
                            <a14:foregroundMark x1="81630" y1="6634" x2="81354" y2="9582"/>
                            <a14:foregroundMark x1="39779" y1="35872" x2="49309" y2="36609"/>
                            <a14:foregroundMark x1="49309" y1="36609" x2="33564" y2="41032"/>
                            <a14:foregroundMark x1="33564" y1="41032" x2="31630" y2="432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88" y="2490770"/>
                <a:ext cx="562322" cy="2902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10" descr="Image result for pedestrian crossing button">
                <a:extLst>
                  <a:ext uri="{FF2B5EF4-FFF2-40B4-BE49-F238E27FC236}">
                    <a16:creationId xmlns:a16="http://schemas.microsoft.com/office/drawing/2014/main" xmlns="" id="{4A02AA01-64C6-4805-BEE2-1B379AEE8D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email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321" b="91975" l="8840" r="90055">
                            <a14:foregroundMark x1="12707" y1="63272" x2="21547" y2="11728"/>
                            <a14:foregroundMark x1="21547" y1="11728" x2="14917" y2="27469"/>
                            <a14:foregroundMark x1="14917" y1="27469" x2="16022" y2="46296"/>
                            <a14:foregroundMark x1="16022" y1="46296" x2="20994" y2="29321"/>
                            <a14:foregroundMark x1="20994" y1="29321" x2="13812" y2="14198"/>
                            <a14:foregroundMark x1="13812" y1="14198" x2="37569" y2="4630"/>
                            <a14:foregroundMark x1="37569" y1="4630" x2="67403" y2="4321"/>
                            <a14:foregroundMark x1="67403" y1="4321" x2="77901" y2="22840"/>
                            <a14:foregroundMark x1="77901" y1="22840" x2="76796" y2="58333"/>
                            <a14:foregroundMark x1="76796" y1="58333" x2="50829" y2="67284"/>
                            <a14:foregroundMark x1="50829" y1="67284" x2="22652" y2="68519"/>
                            <a14:foregroundMark x1="22652" y1="68519" x2="15470" y2="62037"/>
                            <a14:foregroundMark x1="50276" y1="9568" x2="50276" y2="45062"/>
                            <a14:foregroundMark x1="50276" y1="45062" x2="38122" y2="30864"/>
                            <a14:foregroundMark x1="38122" y1="30864" x2="31492" y2="50309"/>
                            <a14:foregroundMark x1="31492" y1="50309" x2="40331" y2="32716"/>
                            <a14:foregroundMark x1="40331" y1="32716" x2="56354" y2="49383"/>
                            <a14:foregroundMark x1="56354" y1="49383" x2="61326" y2="18210"/>
                            <a14:foregroundMark x1="61326" y1="18210" x2="56354" y2="18827"/>
                            <a14:foregroundMark x1="40884" y1="4938" x2="13812" y2="8025"/>
                            <a14:foregroundMark x1="13812" y1="8025" x2="13812" y2="12654"/>
                            <a14:foregroundMark x1="32597" y1="4938" x2="13260" y2="5864"/>
                            <a14:foregroundMark x1="35912" y1="53704" x2="29282" y2="36420"/>
                            <a14:foregroundMark x1="29282" y1="36420" x2="16575" y2="61111"/>
                            <a14:foregroundMark x1="16575" y1="61111" x2="28729" y2="23765"/>
                            <a14:foregroundMark x1="28729" y1="23765" x2="35359" y2="41358"/>
                            <a14:foregroundMark x1="35359" y1="41358" x2="25967" y2="56173"/>
                            <a14:foregroundMark x1="25967" y1="56173" x2="46409" y2="44753"/>
                            <a14:foregroundMark x1="46409" y1="44753" x2="62983" y2="57716"/>
                            <a14:foregroundMark x1="62983" y1="57716" x2="66851" y2="8951"/>
                            <a14:foregroundMark x1="48619" y1="60185" x2="44199" y2="43519"/>
                            <a14:foregroundMark x1="44199" y1="43519" x2="33149" y2="62346"/>
                            <a14:foregroundMark x1="33149" y1="62346" x2="40331" y2="45062"/>
                            <a14:foregroundMark x1="40331" y1="45062" x2="44199" y2="63272"/>
                            <a14:foregroundMark x1="44199" y1="63272" x2="64088" y2="49383"/>
                            <a14:foregroundMark x1="64088" y1="49383" x2="66298" y2="24691"/>
                            <a14:foregroundMark x1="65746" y1="27469" x2="67403" y2="59259"/>
                            <a14:foregroundMark x1="67403" y1="59259" x2="66851" y2="59568"/>
                            <a14:foregroundMark x1="19890" y1="58951" x2="49724" y2="59877"/>
                            <a14:foregroundMark x1="49724" y1="59877" x2="61326" y2="59568"/>
                            <a14:foregroundMark x1="12707" y1="59877" x2="12707" y2="7716"/>
                            <a14:foregroundMark x1="26519" y1="84568" x2="53591" y2="79938"/>
                            <a14:foregroundMark x1="53591" y1="79938" x2="23757" y2="83333"/>
                            <a14:foregroundMark x1="23757" y1="83333" x2="46961" y2="93210"/>
                            <a14:foregroundMark x1="46961" y1="93210" x2="75691" y2="91975"/>
                            <a14:foregroundMark x1="75691" y1="91975" x2="51934" y2="8024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48297" y="1708057"/>
                <a:ext cx="255770" cy="4191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xmlns="" id="{75CEF6A6-0922-4D92-9D76-DE8B220154F3}"/>
                  </a:ext>
                </a:extLst>
              </p:cNvPr>
              <p:cNvGrpSpPr/>
              <p:nvPr/>
            </p:nvGrpSpPr>
            <p:grpSpPr>
              <a:xfrm>
                <a:off x="632505" y="2502859"/>
                <a:ext cx="380410" cy="243556"/>
                <a:chOff x="1270174" y="2050213"/>
                <a:chExt cx="637246" cy="400163"/>
              </a:xfrm>
            </p:grpSpPr>
            <p:pic>
              <p:nvPicPr>
                <p:cNvPr id="45" name="Picture 2" descr="Related image">
                  <a:extLst>
                    <a:ext uri="{FF2B5EF4-FFF2-40B4-BE49-F238E27FC236}">
                      <a16:creationId xmlns:a16="http://schemas.microsoft.com/office/drawing/2014/main" xmlns="" id="{9EFEA3F9-0674-4FA6-8D4F-0F2F7FA09A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07631" y="2050213"/>
                  <a:ext cx="399789" cy="39978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6" name="Picture 2" descr="Related image">
                  <a:extLst>
                    <a:ext uri="{FF2B5EF4-FFF2-40B4-BE49-F238E27FC236}">
                      <a16:creationId xmlns:a16="http://schemas.microsoft.com/office/drawing/2014/main" xmlns="" id="{BD5F579C-BE7B-4502-ADAA-52B4616DA3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0174" y="2050587"/>
                  <a:ext cx="399789" cy="39978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42" name="Picture 2" descr="Image result for interrupt icon">
                <a:extLst>
                  <a:ext uri="{FF2B5EF4-FFF2-40B4-BE49-F238E27FC236}">
                    <a16:creationId xmlns:a16="http://schemas.microsoft.com/office/drawing/2014/main" xmlns="" id="{8D6456BA-A625-4B17-B986-910B23206D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37448" y="3031756"/>
                <a:ext cx="442601" cy="11161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Image result for interrupt icon">
                <a:extLst>
                  <a:ext uri="{FF2B5EF4-FFF2-40B4-BE49-F238E27FC236}">
                    <a16:creationId xmlns:a16="http://schemas.microsoft.com/office/drawing/2014/main" xmlns="" id="{60DC8966-C58F-4FF9-BC84-203FADE32A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89802" y="481810"/>
                <a:ext cx="442601" cy="11161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Image result for interrupt icon">
                <a:extLst>
                  <a:ext uri="{FF2B5EF4-FFF2-40B4-BE49-F238E27FC236}">
                    <a16:creationId xmlns:a16="http://schemas.microsoft.com/office/drawing/2014/main" xmlns="" id="{AE7CC4E5-7757-4DA6-9BE0-DC4BF36E45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7096" y="4923729"/>
                <a:ext cx="442601" cy="11161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xmlns="" id="{8492D53D-88E4-45FC-920F-4687F0A7021B}"/>
                </a:ext>
              </a:extLst>
            </p:cNvPr>
            <p:cNvGrpSpPr/>
            <p:nvPr/>
          </p:nvGrpSpPr>
          <p:grpSpPr>
            <a:xfrm flipH="1">
              <a:off x="9870774" y="962726"/>
              <a:ext cx="1813083" cy="4995748"/>
              <a:chOff x="318721" y="971618"/>
              <a:chExt cx="1813083" cy="4995748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xmlns="" id="{063137DF-BB26-4293-B0DE-CB6F5B53D7A3}"/>
                  </a:ext>
                </a:extLst>
              </p:cNvPr>
              <p:cNvGrpSpPr/>
              <p:nvPr/>
            </p:nvGrpSpPr>
            <p:grpSpPr>
              <a:xfrm>
                <a:off x="318721" y="971618"/>
                <a:ext cx="1406938" cy="4995748"/>
                <a:chOff x="318721" y="971618"/>
                <a:chExt cx="1406938" cy="4995748"/>
              </a:xfrm>
            </p:grpSpPr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xmlns="" id="{312ED766-8C3D-4F93-A50F-30CDE5A9386D}"/>
                    </a:ext>
                  </a:extLst>
                </p:cNvPr>
                <p:cNvCxnSpPr>
                  <a:cxnSpLocks/>
                  <a:stCxn id="33" idx="1"/>
                </p:cNvCxnSpPr>
                <p:nvPr/>
              </p:nvCxnSpPr>
              <p:spPr>
                <a:xfrm>
                  <a:off x="935908" y="971618"/>
                  <a:ext cx="731598" cy="44115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xmlns="" id="{FB4B6364-D355-4C2D-BFDA-4050FC6CF1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3307" y="1262174"/>
                  <a:ext cx="1174201" cy="174609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xmlns="" id="{EEE30C89-AD53-4BC9-8758-96A02BDD4D66}"/>
                    </a:ext>
                  </a:extLst>
                </p:cNvPr>
                <p:cNvCxnSpPr>
                  <a:cxnSpLocks/>
                  <a:stCxn id="40" idx="1"/>
                </p:cNvCxnSpPr>
                <p:nvPr/>
              </p:nvCxnSpPr>
              <p:spPr>
                <a:xfrm flipV="1">
                  <a:off x="833820" y="1436785"/>
                  <a:ext cx="843440" cy="50309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xmlns="" id="{2759204C-6C5C-4857-8885-78A38EFAB2B7}"/>
                    </a:ext>
                  </a:extLst>
                </p:cNvPr>
                <p:cNvCxnSpPr/>
                <p:nvPr/>
              </p:nvCxnSpPr>
              <p:spPr>
                <a:xfrm flipV="1">
                  <a:off x="1012915" y="2621576"/>
                  <a:ext cx="664346" cy="294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xmlns="" id="{19C6A2CC-2996-4037-9E2F-68185A501B77}"/>
                    </a:ext>
                  </a:extLst>
                </p:cNvPr>
                <p:cNvCxnSpPr/>
                <p:nvPr/>
              </p:nvCxnSpPr>
              <p:spPr>
                <a:xfrm>
                  <a:off x="959492" y="3309413"/>
                  <a:ext cx="717769" cy="87816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xmlns="" id="{7DB55BC2-011B-4870-A3B9-AC4196A4E983}"/>
                    </a:ext>
                  </a:extLst>
                </p:cNvPr>
                <p:cNvCxnSpPr/>
                <p:nvPr/>
              </p:nvCxnSpPr>
              <p:spPr>
                <a:xfrm flipV="1">
                  <a:off x="685181" y="3405077"/>
                  <a:ext cx="992080" cy="157109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xmlns="" id="{E8ACFD8A-F1AB-4CE3-865A-05E14F236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46031" y="3416650"/>
                  <a:ext cx="831229" cy="639187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xmlns="" id="{95D1DF10-10A8-4093-85AD-F071EB72E6D5}"/>
                    </a:ext>
                  </a:extLst>
                </p:cNvPr>
                <p:cNvCxnSpPr>
                  <a:cxnSpLocks/>
                  <a:stCxn id="49" idx="2"/>
                </p:cNvCxnSpPr>
                <p:nvPr/>
              </p:nvCxnSpPr>
              <p:spPr>
                <a:xfrm>
                  <a:off x="737287" y="4714366"/>
                  <a:ext cx="939974" cy="10026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xmlns="" id="{54E5F093-C918-40D1-87DF-453E54229295}"/>
                    </a:ext>
                  </a:extLst>
                </p:cNvPr>
                <p:cNvCxnSpPr>
                  <a:cxnSpLocks/>
                  <a:stCxn id="49" idx="1"/>
                </p:cNvCxnSpPr>
                <p:nvPr/>
              </p:nvCxnSpPr>
              <p:spPr>
                <a:xfrm>
                  <a:off x="1032013" y="4613564"/>
                  <a:ext cx="693644" cy="9191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xmlns="" id="{A94A8A7A-6883-4DBF-B3C5-E04BCFE2D1F7}"/>
                    </a:ext>
                  </a:extLst>
                </p:cNvPr>
                <p:cNvCxnSpPr/>
                <p:nvPr/>
              </p:nvCxnSpPr>
              <p:spPr>
                <a:xfrm flipV="1">
                  <a:off x="630812" y="4724392"/>
                  <a:ext cx="1094847" cy="114111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>
                  <a:extLst>
                    <a:ext uri="{FF2B5EF4-FFF2-40B4-BE49-F238E27FC236}">
                      <a16:creationId xmlns:a16="http://schemas.microsoft.com/office/drawing/2014/main" xmlns="" id="{5068C511-DC49-4A32-BB9D-9EAFCB62586B}"/>
                    </a:ext>
                  </a:extLst>
                </p:cNvPr>
                <p:cNvCxnSpPr>
                  <a:cxnSpLocks/>
                  <a:stCxn id="36" idx="1"/>
                </p:cNvCxnSpPr>
                <p:nvPr/>
              </p:nvCxnSpPr>
              <p:spPr>
                <a:xfrm>
                  <a:off x="477632" y="5470183"/>
                  <a:ext cx="1199628" cy="11608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xmlns="" id="{CCC2A168-9ABB-470E-8DD4-D36A898A02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8721" y="5481791"/>
                  <a:ext cx="1358540" cy="232963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xmlns="" id="{1D892352-E989-4439-BD3A-523BE01C26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5452" y="5481791"/>
                  <a:ext cx="812055" cy="485575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87" name="Picture 6" descr="Image result for wifi router icon">
                <a:extLst>
                  <a:ext uri="{FF2B5EF4-FFF2-40B4-BE49-F238E27FC236}">
                    <a16:creationId xmlns:a16="http://schemas.microsoft.com/office/drawing/2014/main" xmlns="" id="{27607077-F784-4765-AFCA-6ECCE9FAE7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85650" y="1006792"/>
                <a:ext cx="446154" cy="516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6" descr="Image result for wifi router icon">
                <a:extLst>
                  <a:ext uri="{FF2B5EF4-FFF2-40B4-BE49-F238E27FC236}">
                    <a16:creationId xmlns:a16="http://schemas.microsoft.com/office/drawing/2014/main" xmlns="" id="{25E80C49-B3E3-4D29-AE1D-5268BF9C85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85650" y="4264906"/>
                <a:ext cx="446154" cy="516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6" descr="Image result for wifi router icon">
                <a:extLst>
                  <a:ext uri="{FF2B5EF4-FFF2-40B4-BE49-F238E27FC236}">
                    <a16:creationId xmlns:a16="http://schemas.microsoft.com/office/drawing/2014/main" xmlns="" id="{BE1199F9-0095-48A4-BC89-4C68DFB17F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85650" y="5019571"/>
                <a:ext cx="446154" cy="516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6" descr="Image result for wifi router icon">
                <a:extLst>
                  <a:ext uri="{FF2B5EF4-FFF2-40B4-BE49-F238E27FC236}">
                    <a16:creationId xmlns:a16="http://schemas.microsoft.com/office/drawing/2014/main" xmlns="" id="{AC31EE4B-BFB4-4F0D-A0C7-AC6764A492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85650" y="2181314"/>
                <a:ext cx="446154" cy="516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6" descr="Image result for wifi router icon">
                <a:extLst>
                  <a:ext uri="{FF2B5EF4-FFF2-40B4-BE49-F238E27FC236}">
                    <a16:creationId xmlns:a16="http://schemas.microsoft.com/office/drawing/2014/main" xmlns="" id="{AD7DBFF6-D88F-4E85-A4F3-02A4E68A63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85650" y="3008726"/>
                <a:ext cx="446154" cy="516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A0D1B-20CD-4242-B75C-8552F5E92FC4}"/>
              </a:ext>
            </a:extLst>
          </p:cNvPr>
          <p:cNvSpPr txBox="1"/>
          <p:nvPr/>
        </p:nvSpPr>
        <p:spPr>
          <a:xfrm>
            <a:off x="2149946" y="1153270"/>
            <a:ext cx="8089924" cy="4219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0000"/>
                </a:solidFill>
              </a:rPr>
              <a:t>Summary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</a:rPr>
              <a:t>Use data to build digital twin models in real time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</a:rPr>
              <a:t>Efficient, stateful, in-memory edge processing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</a:rPr>
              <a:t>Twins statefully process their data &amp; reduce volume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</a:rPr>
              <a:t>Twins collaborate to learn </a:t>
            </a:r>
            <a:r>
              <a:rPr lang="en-US" sz="2600" dirty="0" err="1">
                <a:solidFill>
                  <a:srgbClr val="000000"/>
                </a:solidFill>
              </a:rPr>
              <a:t>eg</a:t>
            </a:r>
            <a:r>
              <a:rPr lang="en-US" sz="2600" dirty="0">
                <a:solidFill>
                  <a:srgbClr val="000000"/>
                </a:solidFill>
              </a:rPr>
              <a:t>: using a geo-fence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</a:rPr>
              <a:t>Each twin solves its own “learning” problem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</a:rPr>
              <a:t>Twins publish insights via APIs</a:t>
            </a:r>
          </a:p>
        </p:txBody>
      </p:sp>
    </p:spTree>
    <p:extLst>
      <p:ext uri="{BB962C8B-B14F-4D97-AF65-F5344CB8AC3E}">
        <p14:creationId xmlns:p14="http://schemas.microsoft.com/office/powerpoint/2010/main" val="75002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B777813-4C3D-4F02-9FC2-40AACA9C4AAB}"/>
              </a:ext>
            </a:extLst>
          </p:cNvPr>
          <p:cNvGrpSpPr/>
          <p:nvPr/>
        </p:nvGrpSpPr>
        <p:grpSpPr>
          <a:xfrm>
            <a:off x="4925870" y="1949738"/>
            <a:ext cx="2340260" cy="2340260"/>
            <a:chOff x="9264352" y="692697"/>
            <a:chExt cx="2340260" cy="2340260"/>
          </a:xfrm>
        </p:grpSpPr>
        <p:pic>
          <p:nvPicPr>
            <p:cNvPr id="5" name="Picture 8" descr="Image result for rfid tags">
              <a:extLst>
                <a:ext uri="{FF2B5EF4-FFF2-40B4-BE49-F238E27FC236}">
                  <a16:creationId xmlns:a16="http://schemas.microsoft.com/office/drawing/2014/main" xmlns="" id="{DE653E5A-4E5B-4F64-8BE1-2840838811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264352" y="692697"/>
              <a:ext cx="2340260" cy="2340260"/>
            </a:xfrm>
            <a:prstGeom prst="roundRect">
              <a:avLst>
                <a:gd name="adj" fmla="val 925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1413212-11F2-41CC-9F6F-79E27CB4B81D}"/>
                </a:ext>
              </a:extLst>
            </p:cNvPr>
            <p:cNvSpPr txBox="1"/>
            <p:nvPr/>
          </p:nvSpPr>
          <p:spPr>
            <a:xfrm>
              <a:off x="9867660" y="1304764"/>
              <a:ext cx="11336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000000"/>
                  </a:solidFill>
                </a:rPr>
                <a:t>RFID</a:t>
              </a:r>
            </a:p>
          </p:txBody>
        </p:sp>
      </p:grpSp>
      <p:pic>
        <p:nvPicPr>
          <p:cNvPr id="14" name="Picture 6" descr="Image result for assembly line aircraft">
            <a:extLst>
              <a:ext uri="{FF2B5EF4-FFF2-40B4-BE49-F238E27FC236}">
                <a16:creationId xmlns:a16="http://schemas.microsoft.com/office/drawing/2014/main" xmlns="" id="{8BA3AC71-C9FA-4F1D-AF04-8967AFEEA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9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323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123AE7A-057B-45B7-AD60-ABDDC2C298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3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3240976-2C15-4632-93D6-342898D843DB}"/>
              </a:ext>
            </a:extLst>
          </p:cNvPr>
          <p:cNvGrpSpPr/>
          <p:nvPr/>
        </p:nvGrpSpPr>
        <p:grpSpPr>
          <a:xfrm>
            <a:off x="7727271" y="5008012"/>
            <a:ext cx="592920" cy="747079"/>
            <a:chOff x="-1284820" y="660362"/>
            <a:chExt cx="592920" cy="74707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FA2976D3-A9AF-4AE0-979F-D03609002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0114F41-3BEC-43AC-BEAB-999CACF00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77151E0-867F-47DD-8D77-5ABB24B0A872}"/>
              </a:ext>
            </a:extLst>
          </p:cNvPr>
          <p:cNvGrpSpPr/>
          <p:nvPr/>
        </p:nvGrpSpPr>
        <p:grpSpPr>
          <a:xfrm>
            <a:off x="7727271" y="1998838"/>
            <a:ext cx="592920" cy="747079"/>
            <a:chOff x="-1284820" y="660362"/>
            <a:chExt cx="592920" cy="74707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A141A5F7-EDC7-4275-BD3F-82C0E9B47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28DE6EBB-0E63-4775-85D1-B07A1CB13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208DB95-F9C6-47B0-ACC2-255F426DE9A6}"/>
              </a:ext>
            </a:extLst>
          </p:cNvPr>
          <p:cNvGrpSpPr/>
          <p:nvPr/>
        </p:nvGrpSpPr>
        <p:grpSpPr>
          <a:xfrm>
            <a:off x="2569465" y="890318"/>
            <a:ext cx="592920" cy="747079"/>
            <a:chOff x="-1284820" y="660362"/>
            <a:chExt cx="592920" cy="74707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D6B9C55E-3BD3-4DA7-BA26-887F21002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1B73A3A0-C6CE-4657-83BE-58AB2B0E5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758195E-3817-4622-873A-4B6109EA20DE}"/>
              </a:ext>
            </a:extLst>
          </p:cNvPr>
          <p:cNvGrpSpPr/>
          <p:nvPr/>
        </p:nvGrpSpPr>
        <p:grpSpPr>
          <a:xfrm>
            <a:off x="1282287" y="1397998"/>
            <a:ext cx="592920" cy="747079"/>
            <a:chOff x="-1284820" y="660362"/>
            <a:chExt cx="592920" cy="74707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65E48208-3448-46BB-8145-6AA6D854A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5BA5178D-A486-4098-AD51-FCEE6E426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8FA3E4B5-54BE-435E-9E0C-5DE66762E2D3}"/>
              </a:ext>
            </a:extLst>
          </p:cNvPr>
          <p:cNvGrpSpPr/>
          <p:nvPr/>
        </p:nvGrpSpPr>
        <p:grpSpPr>
          <a:xfrm>
            <a:off x="4549553" y="4748511"/>
            <a:ext cx="592920" cy="747079"/>
            <a:chOff x="-1284820" y="660362"/>
            <a:chExt cx="592920" cy="7470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83DFD728-2DAF-4480-8B9D-394632C12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BDA5A1C5-88CC-434B-82C3-587D197BF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2CEE610-A60E-4592-8FEC-ED7F7527C28D}"/>
              </a:ext>
            </a:extLst>
          </p:cNvPr>
          <p:cNvGrpSpPr/>
          <p:nvPr/>
        </p:nvGrpSpPr>
        <p:grpSpPr>
          <a:xfrm>
            <a:off x="3517483" y="1201811"/>
            <a:ext cx="592920" cy="747079"/>
            <a:chOff x="-1284820" y="660362"/>
            <a:chExt cx="592920" cy="74707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4FFAE06D-AD37-47D4-90D4-561BAE217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B477C431-AD83-46D0-BF80-36431B0BE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A51FC40-2698-4134-8BEF-FC46D3394E74}"/>
              </a:ext>
            </a:extLst>
          </p:cNvPr>
          <p:cNvGrpSpPr/>
          <p:nvPr/>
        </p:nvGrpSpPr>
        <p:grpSpPr>
          <a:xfrm>
            <a:off x="5025438" y="980435"/>
            <a:ext cx="592920" cy="747079"/>
            <a:chOff x="-1284820" y="660362"/>
            <a:chExt cx="592920" cy="74707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1F24FDE1-BBFA-4B09-91A0-BB52431ED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206D5075-9386-44D2-8624-E8732A81B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E687626F-A3DA-4606-9414-6C8CA58D2000}"/>
              </a:ext>
            </a:extLst>
          </p:cNvPr>
          <p:cNvGrpSpPr/>
          <p:nvPr/>
        </p:nvGrpSpPr>
        <p:grpSpPr>
          <a:xfrm>
            <a:off x="5440950" y="2585672"/>
            <a:ext cx="592920" cy="747079"/>
            <a:chOff x="-1284820" y="660362"/>
            <a:chExt cx="592920" cy="74707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923F7B64-F454-4AF5-84F7-1859C1CF4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C968B1F1-DD8D-4841-9CB3-324CED3DB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E2BB04F5-1A58-43EB-B3F9-078EE43E8F3C}"/>
              </a:ext>
            </a:extLst>
          </p:cNvPr>
          <p:cNvGrpSpPr/>
          <p:nvPr/>
        </p:nvGrpSpPr>
        <p:grpSpPr>
          <a:xfrm>
            <a:off x="5592390" y="1733912"/>
            <a:ext cx="592920" cy="747079"/>
            <a:chOff x="-1284820" y="660362"/>
            <a:chExt cx="592920" cy="74707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8F9C56EB-DD64-4F88-A6D4-57BBC14B5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8374CD6D-2860-4511-A4AF-66B0E3573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0D6701D9-4582-4EB9-A478-A564759B1B14}"/>
              </a:ext>
            </a:extLst>
          </p:cNvPr>
          <p:cNvGrpSpPr/>
          <p:nvPr/>
        </p:nvGrpSpPr>
        <p:grpSpPr>
          <a:xfrm>
            <a:off x="3028590" y="2303595"/>
            <a:ext cx="592920" cy="747079"/>
            <a:chOff x="-1284820" y="660362"/>
            <a:chExt cx="592920" cy="74707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3557DB2-BFC9-4126-89B5-093F40BC0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9B1CA856-9D03-4D22-8CE0-09C6D52C4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57604032-EDEC-4D4B-B060-21ABDBF63212}"/>
              </a:ext>
            </a:extLst>
          </p:cNvPr>
          <p:cNvGrpSpPr/>
          <p:nvPr/>
        </p:nvGrpSpPr>
        <p:grpSpPr>
          <a:xfrm>
            <a:off x="6227307" y="986833"/>
            <a:ext cx="592920" cy="747079"/>
            <a:chOff x="-1284820" y="660362"/>
            <a:chExt cx="592920" cy="74707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87955873-8B2A-4DEF-A0D8-CD8F8E27B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AA4009D4-BFA7-49F0-92D5-3B48FD6D6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1DDF2302-E12A-4F98-948C-40D40986AB7F}"/>
              </a:ext>
            </a:extLst>
          </p:cNvPr>
          <p:cNvGrpSpPr/>
          <p:nvPr/>
        </p:nvGrpSpPr>
        <p:grpSpPr>
          <a:xfrm>
            <a:off x="6297538" y="2093952"/>
            <a:ext cx="592920" cy="747079"/>
            <a:chOff x="-1284820" y="660362"/>
            <a:chExt cx="592920" cy="747079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A8958522-84E9-4756-A687-0753238F8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B9402571-1903-4E0A-B4A2-E456F603C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40E6EE80-4E2E-4BA6-BBC0-66365F2F9FAD}"/>
              </a:ext>
            </a:extLst>
          </p:cNvPr>
          <p:cNvGrpSpPr/>
          <p:nvPr/>
        </p:nvGrpSpPr>
        <p:grpSpPr>
          <a:xfrm>
            <a:off x="4316101" y="2372378"/>
            <a:ext cx="592920" cy="747079"/>
            <a:chOff x="-1284820" y="660362"/>
            <a:chExt cx="592920" cy="74707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A046FFAB-B5C5-473A-9577-AC5FB93BD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2FF1C5F8-C040-44D7-B609-899DBA234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72E437FA-B922-4123-94FC-978C38C1E2EC}"/>
              </a:ext>
            </a:extLst>
          </p:cNvPr>
          <p:cNvGrpSpPr/>
          <p:nvPr/>
        </p:nvGrpSpPr>
        <p:grpSpPr>
          <a:xfrm>
            <a:off x="6843314" y="3378587"/>
            <a:ext cx="592920" cy="747079"/>
            <a:chOff x="-1284820" y="660362"/>
            <a:chExt cx="592920" cy="74707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B9E07993-F571-47D0-BE3C-C05D5180F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B275B8D9-FA79-41C4-81BD-D9BA59E8C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BAA964E8-8348-485B-BA71-5FBD2BAB32B6}"/>
              </a:ext>
            </a:extLst>
          </p:cNvPr>
          <p:cNvGrpSpPr/>
          <p:nvPr/>
        </p:nvGrpSpPr>
        <p:grpSpPr>
          <a:xfrm>
            <a:off x="3866386" y="3929479"/>
            <a:ext cx="592920" cy="747079"/>
            <a:chOff x="-1284820" y="660362"/>
            <a:chExt cx="592920" cy="74707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BB1867D1-2711-42E4-82FC-7C24FF328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93E5B8B6-2808-40C2-A2EF-1347DEDD5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00EF7126-7C74-43F0-872A-90A36B0ACCD8}"/>
              </a:ext>
            </a:extLst>
          </p:cNvPr>
          <p:cNvGrpSpPr/>
          <p:nvPr/>
        </p:nvGrpSpPr>
        <p:grpSpPr>
          <a:xfrm>
            <a:off x="5503080" y="3792138"/>
            <a:ext cx="592920" cy="747079"/>
            <a:chOff x="-1284820" y="660362"/>
            <a:chExt cx="592920" cy="74707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2E96C60B-F453-4E68-AD9B-AD22A1DC8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E6BFB117-9692-4899-85D4-BC8C116D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60A27802-BDB1-43B8-A061-6A12186301A8}"/>
              </a:ext>
            </a:extLst>
          </p:cNvPr>
          <p:cNvGrpSpPr/>
          <p:nvPr/>
        </p:nvGrpSpPr>
        <p:grpSpPr>
          <a:xfrm>
            <a:off x="6413636" y="4207990"/>
            <a:ext cx="592920" cy="747079"/>
            <a:chOff x="-1284820" y="660362"/>
            <a:chExt cx="592920" cy="74707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0E21543E-297E-4FFE-AE8A-3BF893B65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B91A6FEB-2B3B-4DEA-BF05-C1E337A16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78F3A23A-8E7B-40AA-A59C-EA0B5966E6C0}"/>
              </a:ext>
            </a:extLst>
          </p:cNvPr>
          <p:cNvGrpSpPr/>
          <p:nvPr/>
        </p:nvGrpSpPr>
        <p:grpSpPr>
          <a:xfrm>
            <a:off x="7320136" y="4185084"/>
            <a:ext cx="592920" cy="747079"/>
            <a:chOff x="-1284820" y="660362"/>
            <a:chExt cx="592920" cy="747079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CCDA31C9-7FE1-4E5F-9C1F-A4063B1AD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51F87B1A-E4BE-4D80-B22C-F3F828BF8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EA0FFAAB-E7DD-4C3A-BD1B-FC0FD12D73BE}"/>
              </a:ext>
            </a:extLst>
          </p:cNvPr>
          <p:cNvGrpSpPr/>
          <p:nvPr/>
        </p:nvGrpSpPr>
        <p:grpSpPr>
          <a:xfrm>
            <a:off x="4612561" y="369784"/>
            <a:ext cx="592920" cy="747079"/>
            <a:chOff x="-1284820" y="660362"/>
            <a:chExt cx="592920" cy="747079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8A2BAB9A-8703-4506-B4A6-E1D60A203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2BABD445-F4AB-4F06-BE4C-5604B2453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6A67032E-42F1-4C89-A023-6A9F008775B8}"/>
              </a:ext>
            </a:extLst>
          </p:cNvPr>
          <p:cNvGrpSpPr/>
          <p:nvPr/>
        </p:nvGrpSpPr>
        <p:grpSpPr>
          <a:xfrm>
            <a:off x="1421136" y="2841031"/>
            <a:ext cx="592920" cy="747079"/>
            <a:chOff x="-1284820" y="660362"/>
            <a:chExt cx="592920" cy="747079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135A01F2-8044-4438-B9DA-7F267DBAE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69603F66-07AF-41BD-B1F9-766281CB4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8878353C-D639-4FBD-A178-12AB54B6CF79}"/>
              </a:ext>
            </a:extLst>
          </p:cNvPr>
          <p:cNvGrpSpPr/>
          <p:nvPr/>
        </p:nvGrpSpPr>
        <p:grpSpPr>
          <a:xfrm>
            <a:off x="2231825" y="2499782"/>
            <a:ext cx="592920" cy="747079"/>
            <a:chOff x="-1284820" y="660362"/>
            <a:chExt cx="592920" cy="747079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E001EED1-C980-4B3F-A1AE-D7E35C282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42DE1445-46A4-4AA3-99DB-088A429A9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2BD66BC1-A864-4D6C-AEC9-DD49F3A1BCD6}"/>
              </a:ext>
            </a:extLst>
          </p:cNvPr>
          <p:cNvGrpSpPr/>
          <p:nvPr/>
        </p:nvGrpSpPr>
        <p:grpSpPr>
          <a:xfrm>
            <a:off x="8866688" y="3332751"/>
            <a:ext cx="592920" cy="747079"/>
            <a:chOff x="-1284820" y="660362"/>
            <a:chExt cx="592920" cy="747079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xmlns="" id="{74E5C694-0471-47F0-9A75-A01A4C523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F50EE054-9B8A-4CB7-8120-B26916710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9A8557BB-F9A0-46C9-8A5F-2749D660EDB8}"/>
              </a:ext>
            </a:extLst>
          </p:cNvPr>
          <p:cNvGrpSpPr/>
          <p:nvPr/>
        </p:nvGrpSpPr>
        <p:grpSpPr>
          <a:xfrm>
            <a:off x="1795958" y="4221489"/>
            <a:ext cx="592920" cy="747079"/>
            <a:chOff x="-1284820" y="660362"/>
            <a:chExt cx="592920" cy="747079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xmlns="" id="{297D4882-E50E-470A-9867-CF79DA5AB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xmlns="" id="{B4184704-EF4B-426A-9974-DF58DDED4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5E227D4D-80A6-4773-9406-364D04B4F167}"/>
              </a:ext>
            </a:extLst>
          </p:cNvPr>
          <p:cNvGrpSpPr/>
          <p:nvPr/>
        </p:nvGrpSpPr>
        <p:grpSpPr>
          <a:xfrm>
            <a:off x="9901586" y="4681380"/>
            <a:ext cx="592920" cy="747079"/>
            <a:chOff x="-1284820" y="660362"/>
            <a:chExt cx="592920" cy="747079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xmlns="" id="{7FA9B213-BE55-4563-9DB4-E34FC8515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xmlns="" id="{8D38F416-29C6-4437-A201-EE801F4E8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DF09A5BD-A67C-44FE-A0CF-C7D224DC8955}"/>
              </a:ext>
            </a:extLst>
          </p:cNvPr>
          <p:cNvGrpSpPr/>
          <p:nvPr/>
        </p:nvGrpSpPr>
        <p:grpSpPr>
          <a:xfrm>
            <a:off x="5930847" y="5117143"/>
            <a:ext cx="592920" cy="747079"/>
            <a:chOff x="-1284820" y="660362"/>
            <a:chExt cx="592920" cy="747079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xmlns="" id="{EBFEC873-F44C-49F8-BA60-4143B96C3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xmlns="" id="{A2FD0D63-36C7-4845-BC25-5E16CAFC6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577A5510-4935-44E1-BF23-CFAA1902095D}"/>
              </a:ext>
            </a:extLst>
          </p:cNvPr>
          <p:cNvGrpSpPr/>
          <p:nvPr/>
        </p:nvGrpSpPr>
        <p:grpSpPr>
          <a:xfrm>
            <a:off x="3018743" y="4831793"/>
            <a:ext cx="592920" cy="747079"/>
            <a:chOff x="-1284820" y="660362"/>
            <a:chExt cx="592920" cy="747079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xmlns="" id="{D8303410-E0D9-4DC4-9DB4-B1E99A4CC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xmlns="" id="{2DBADC97-12E8-4062-8327-0439AB1E5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238A27C3-02AC-4D46-8F3E-ED54D98BCC6D}"/>
              </a:ext>
            </a:extLst>
          </p:cNvPr>
          <p:cNvGrpSpPr/>
          <p:nvPr/>
        </p:nvGrpSpPr>
        <p:grpSpPr>
          <a:xfrm>
            <a:off x="4148212" y="861258"/>
            <a:ext cx="592920" cy="747079"/>
            <a:chOff x="-1284820" y="660362"/>
            <a:chExt cx="592920" cy="747079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xmlns="" id="{8CC9A32F-75FD-4A13-87AD-1C8FE060C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xmlns="" id="{B58759C2-A8F0-4256-98C9-F78305375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76B70742-AAAF-4ED8-92C7-D9055FFB93BB}"/>
              </a:ext>
            </a:extLst>
          </p:cNvPr>
          <p:cNvGrpSpPr/>
          <p:nvPr/>
        </p:nvGrpSpPr>
        <p:grpSpPr>
          <a:xfrm>
            <a:off x="4060368" y="1547494"/>
            <a:ext cx="592920" cy="747079"/>
            <a:chOff x="-1284820" y="660362"/>
            <a:chExt cx="592920" cy="747079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xmlns="" id="{E64B007F-A1D9-4273-81A1-8C64C8F56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xmlns="" id="{2EA9E097-1D29-4FA8-93A5-D43C174AD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EDB9A9E9-3A16-45E9-8407-1F4071376B2B}"/>
              </a:ext>
            </a:extLst>
          </p:cNvPr>
          <p:cNvGrpSpPr/>
          <p:nvPr/>
        </p:nvGrpSpPr>
        <p:grpSpPr>
          <a:xfrm>
            <a:off x="7887088" y="3066841"/>
            <a:ext cx="592920" cy="747079"/>
            <a:chOff x="-1284820" y="660362"/>
            <a:chExt cx="592920" cy="747079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xmlns="" id="{AB11A037-7ECC-487B-8E90-E1DC77BC6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84DA7BFC-20BF-4840-A0A0-3AF59AB8B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8B55D5EF-7763-46FD-94B8-DF79378A7A14}"/>
              </a:ext>
            </a:extLst>
          </p:cNvPr>
          <p:cNvGrpSpPr/>
          <p:nvPr/>
        </p:nvGrpSpPr>
        <p:grpSpPr>
          <a:xfrm>
            <a:off x="2836255" y="3337548"/>
            <a:ext cx="592920" cy="747079"/>
            <a:chOff x="-1284820" y="660362"/>
            <a:chExt cx="592920" cy="747079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xmlns="" id="{0F224F08-9A37-46F1-B250-D4FAB43F1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xmlns="" id="{E895899E-24E7-43C2-999D-9474B3108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E41AB304-F681-4ADC-B3A9-484107D11ABC}"/>
              </a:ext>
            </a:extLst>
          </p:cNvPr>
          <p:cNvGrpSpPr/>
          <p:nvPr/>
        </p:nvGrpSpPr>
        <p:grpSpPr>
          <a:xfrm>
            <a:off x="3613852" y="2873321"/>
            <a:ext cx="592920" cy="747079"/>
            <a:chOff x="-1284820" y="660362"/>
            <a:chExt cx="592920" cy="747079"/>
          </a:xfrm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xmlns="" id="{432ADC0B-6416-43FD-934B-933D9C900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xmlns="" id="{5C63C139-D60E-49CA-9399-1C7BCCFF9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45B9047E-7EF1-47E3-BBF5-5302B71E226C}"/>
              </a:ext>
            </a:extLst>
          </p:cNvPr>
          <p:cNvGrpSpPr/>
          <p:nvPr/>
        </p:nvGrpSpPr>
        <p:grpSpPr>
          <a:xfrm>
            <a:off x="7205608" y="1034655"/>
            <a:ext cx="592920" cy="747079"/>
            <a:chOff x="-1284820" y="660362"/>
            <a:chExt cx="592920" cy="747079"/>
          </a:xfrm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xmlns="" id="{81EA0B59-3283-4963-8EFA-5CDCF617B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xmlns="" id="{1DB71FDA-D20E-40BC-8233-77D1919A5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8298B7D8-014E-4CB1-8760-EDDC28D83302}"/>
              </a:ext>
            </a:extLst>
          </p:cNvPr>
          <p:cNvGrpSpPr/>
          <p:nvPr/>
        </p:nvGrpSpPr>
        <p:grpSpPr>
          <a:xfrm>
            <a:off x="5549558" y="595619"/>
            <a:ext cx="592920" cy="747079"/>
            <a:chOff x="-1284820" y="660362"/>
            <a:chExt cx="592920" cy="747079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xmlns="" id="{44C9A9E0-747F-4961-8ACC-D83CF88B9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xmlns="" id="{A8077B2B-A5CA-45CE-8E4E-7FB3596B2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EA2D1F8C-DE16-4E89-924A-76DB6D829372}"/>
              </a:ext>
            </a:extLst>
          </p:cNvPr>
          <p:cNvGrpSpPr/>
          <p:nvPr/>
        </p:nvGrpSpPr>
        <p:grpSpPr>
          <a:xfrm>
            <a:off x="662425" y="4074045"/>
            <a:ext cx="592920" cy="747079"/>
            <a:chOff x="-1284820" y="660362"/>
            <a:chExt cx="592920" cy="747079"/>
          </a:xfrm>
        </p:grpSpPr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xmlns="" id="{FEE57D03-4F61-449B-BF4D-481D0B29C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xmlns="" id="{6D04588C-2EC0-4D0B-AEE4-8D2F1A1B7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xmlns="" id="{7BFD8C0D-5902-4B98-83C4-843C7BFA2381}"/>
              </a:ext>
            </a:extLst>
          </p:cNvPr>
          <p:cNvGrpSpPr/>
          <p:nvPr/>
        </p:nvGrpSpPr>
        <p:grpSpPr>
          <a:xfrm>
            <a:off x="4755299" y="3373621"/>
            <a:ext cx="592920" cy="747079"/>
            <a:chOff x="-1284820" y="660362"/>
            <a:chExt cx="592920" cy="747079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xmlns="" id="{2D1A8F75-15B3-4202-9E83-3FB85A20C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xmlns="" id="{3C2EF229-277F-4BF5-AEE6-30D7C1AE9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94520F05-2D61-4F41-BAA4-E0AC785C2D04}"/>
              </a:ext>
            </a:extLst>
          </p:cNvPr>
          <p:cNvGrpSpPr/>
          <p:nvPr/>
        </p:nvGrpSpPr>
        <p:grpSpPr>
          <a:xfrm>
            <a:off x="7018253" y="2385877"/>
            <a:ext cx="592920" cy="747079"/>
            <a:chOff x="-1284820" y="660362"/>
            <a:chExt cx="592920" cy="747079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xmlns="" id="{612B4069-C16D-4236-A69C-E7B80AECF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xmlns="" id="{D5A959B2-C255-4933-9F78-6F662DBF2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836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2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3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4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micro data center">
            <a:extLst>
              <a:ext uri="{FF2B5EF4-FFF2-40B4-BE49-F238E27FC236}">
                <a16:creationId xmlns:a16="http://schemas.microsoft.com/office/drawing/2014/main" xmlns="" id="{54F3A005-9695-4885-AD7B-78E6902C46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51984" y="957502"/>
            <a:ext cx="2592288" cy="270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Cylinder 114">
            <a:extLst>
              <a:ext uri="{FF2B5EF4-FFF2-40B4-BE49-F238E27FC236}">
                <a16:creationId xmlns:a16="http://schemas.microsoft.com/office/drawing/2014/main" xmlns="" id="{4BC79755-DAC4-4267-9C82-3EEE096AF299}"/>
              </a:ext>
            </a:extLst>
          </p:cNvPr>
          <p:cNvSpPr/>
          <p:nvPr/>
        </p:nvSpPr>
        <p:spPr>
          <a:xfrm>
            <a:off x="4845519" y="2276101"/>
            <a:ext cx="1152128" cy="1224136"/>
          </a:xfrm>
          <a:prstGeom prst="can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7817E62D-5C80-46BC-8F54-F957E29EA49B}"/>
              </a:ext>
            </a:extLst>
          </p:cNvPr>
          <p:cNvSpPr txBox="1"/>
          <p:nvPr/>
        </p:nvSpPr>
        <p:spPr>
          <a:xfrm>
            <a:off x="1469645" y="3836910"/>
            <a:ext cx="92705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2,000 readers so ~10,000 reads / sec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Hundreds of thousands of tagged assets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Each asset gets “seen” by multiple readers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Tag read database of terabytes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Computationally intense to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0000"/>
              </a:solidFill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xmlns="" id="{75FD8E76-2DC7-490C-AD95-4C43C17080C8}"/>
              </a:ext>
            </a:extLst>
          </p:cNvPr>
          <p:cNvGrpSpPr/>
          <p:nvPr/>
        </p:nvGrpSpPr>
        <p:grpSpPr>
          <a:xfrm>
            <a:off x="5739816" y="652672"/>
            <a:ext cx="4493489" cy="2459741"/>
            <a:chOff x="5505973" y="237250"/>
            <a:chExt cx="4493489" cy="2459741"/>
          </a:xfrm>
        </p:grpSpPr>
        <p:sp>
          <p:nvSpPr>
            <p:cNvPr id="119" name="Isosceles Triangle 118">
              <a:extLst>
                <a:ext uri="{FF2B5EF4-FFF2-40B4-BE49-F238E27FC236}">
                  <a16:creationId xmlns:a16="http://schemas.microsoft.com/office/drawing/2014/main" xmlns="" id="{01CD72C1-F1C7-4714-A81E-7A954F1BF8EC}"/>
                </a:ext>
              </a:extLst>
            </p:cNvPr>
            <p:cNvSpPr/>
            <p:nvPr/>
          </p:nvSpPr>
          <p:spPr>
            <a:xfrm rot="15417771">
              <a:off x="6235848" y="978594"/>
              <a:ext cx="988522" cy="2448272"/>
            </a:xfrm>
            <a:prstGeom prst="triangle">
              <a:avLst/>
            </a:prstGeom>
            <a:solidFill>
              <a:srgbClr val="FF5353">
                <a:alpha val="45098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xmlns="" id="{AB038426-619F-4BE4-9D68-2CFE3935F889}"/>
                </a:ext>
              </a:extLst>
            </p:cNvPr>
            <p:cNvGrpSpPr/>
            <p:nvPr/>
          </p:nvGrpSpPr>
          <p:grpSpPr>
            <a:xfrm>
              <a:off x="7437234" y="237250"/>
              <a:ext cx="2562228" cy="2455813"/>
              <a:chOff x="8898368" y="109091"/>
              <a:chExt cx="2562228" cy="2455813"/>
            </a:xfrm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xmlns="" id="{0A0D00B0-C6BD-47EC-895C-73888CFFFF3C}"/>
                  </a:ext>
                </a:extLst>
              </p:cNvPr>
              <p:cNvSpPr/>
              <p:nvPr/>
            </p:nvSpPr>
            <p:spPr>
              <a:xfrm>
                <a:off x="8898368" y="109091"/>
                <a:ext cx="2562228" cy="24558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76" name="Picture 4" descr="Image result for sap erp">
                <a:extLst>
                  <a:ext uri="{FF2B5EF4-FFF2-40B4-BE49-F238E27FC236}">
                    <a16:creationId xmlns:a16="http://schemas.microsoft.com/office/drawing/2014/main" xmlns="" id="{E1428CA1-A3F8-4AF0-A515-CA39CC9167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32364" y="393352"/>
                <a:ext cx="2294236" cy="18872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EB442C6B-2DA2-495A-A0D0-38F5056BE883}"/>
              </a:ext>
            </a:extLst>
          </p:cNvPr>
          <p:cNvGrpSpPr/>
          <p:nvPr/>
        </p:nvGrpSpPr>
        <p:grpSpPr>
          <a:xfrm>
            <a:off x="1237276" y="390097"/>
            <a:ext cx="3585881" cy="2193811"/>
            <a:chOff x="623392" y="728700"/>
            <a:chExt cx="2592288" cy="1692188"/>
          </a:xfrm>
        </p:grpSpPr>
        <p:sp>
          <p:nvSpPr>
            <p:cNvPr id="113" name="Speech Bubble: Oval 112">
              <a:extLst>
                <a:ext uri="{FF2B5EF4-FFF2-40B4-BE49-F238E27FC236}">
                  <a16:creationId xmlns:a16="http://schemas.microsoft.com/office/drawing/2014/main" xmlns="" id="{5DF9F20B-750E-49E6-B397-80A77EEDF520}"/>
                </a:ext>
              </a:extLst>
            </p:cNvPr>
            <p:cNvSpPr/>
            <p:nvPr/>
          </p:nvSpPr>
          <p:spPr>
            <a:xfrm>
              <a:off x="623392" y="728700"/>
              <a:ext cx="2592288" cy="1692188"/>
            </a:xfrm>
            <a:prstGeom prst="wedgeEllipseCallout">
              <a:avLst>
                <a:gd name="adj1" fmla="val 53184"/>
                <a:gd name="adj2" fmla="val 55413"/>
              </a:avLst>
            </a:prstGeom>
            <a:solidFill>
              <a:schemeClr val="bg1"/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xmlns="" id="{DF4C0AF1-8D29-4F6B-860A-7D4B29106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412" y="800708"/>
              <a:ext cx="2232248" cy="1510544"/>
            </a:xfrm>
            <a:prstGeom prst="rect">
              <a:avLst/>
            </a:prstGeom>
          </p:spPr>
        </p:pic>
      </p:grpSp>
      <p:pic>
        <p:nvPicPr>
          <p:cNvPr id="123" name="Picture 122">
            <a:extLst>
              <a:ext uri="{FF2B5EF4-FFF2-40B4-BE49-F238E27FC236}">
                <a16:creationId xmlns:a16="http://schemas.microsoft.com/office/drawing/2014/main" xmlns="" id="{00C1118C-95EE-4A3B-844B-509E981603E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070" y="420792"/>
            <a:ext cx="602904" cy="228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81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 descr="Image result for raspberry pi">
            <a:extLst>
              <a:ext uri="{FF2B5EF4-FFF2-40B4-BE49-F238E27FC236}">
                <a16:creationId xmlns:a16="http://schemas.microsoft.com/office/drawing/2014/main" xmlns="" id="{FDF2E758-56D1-4CC2-9201-717E0F55B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1844" y="5229426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lated image">
            <a:extLst>
              <a:ext uri="{FF2B5EF4-FFF2-40B4-BE49-F238E27FC236}">
                <a16:creationId xmlns:a16="http://schemas.microsoft.com/office/drawing/2014/main" xmlns="" id="{FA5DA43C-1E8E-4DA4-ADC7-862EB7613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615502">
            <a:off x="1856134" y="817824"/>
            <a:ext cx="25146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rfid tags">
            <a:extLst>
              <a:ext uri="{FF2B5EF4-FFF2-40B4-BE49-F238E27FC236}">
                <a16:creationId xmlns:a16="http://schemas.microsoft.com/office/drawing/2014/main" xmlns="" id="{B45C2AAF-4CFA-429D-A0CB-55EDD57F0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7932" y="2718786"/>
            <a:ext cx="772356" cy="772356"/>
          </a:xfrm>
          <a:prstGeom prst="roundRect">
            <a:avLst>
              <a:gd name="adj" fmla="val 925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lated image">
            <a:extLst>
              <a:ext uri="{FF2B5EF4-FFF2-40B4-BE49-F238E27FC236}">
                <a16:creationId xmlns:a16="http://schemas.microsoft.com/office/drawing/2014/main" xmlns="" id="{B3A5CBC7-FC9B-4BEA-AAC9-F136BB7EA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315"/>
          <a:stretch/>
        </p:blipFill>
        <p:spPr bwMode="auto">
          <a:xfrm rot="17660984" flipH="1">
            <a:off x="447783" y="3312311"/>
            <a:ext cx="2514600" cy="144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mage result for rfid tag icon">
            <a:extLst>
              <a:ext uri="{FF2B5EF4-FFF2-40B4-BE49-F238E27FC236}">
                <a16:creationId xmlns:a16="http://schemas.microsoft.com/office/drawing/2014/main" xmlns="" id="{3BCD5AA2-7317-45D7-96D5-6668BD19E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52484" y="2751101"/>
            <a:ext cx="995334" cy="101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61B41CF1-04FE-40CA-8E35-85BB7C41B9A4}"/>
              </a:ext>
            </a:extLst>
          </p:cNvPr>
          <p:cNvGrpSpPr/>
          <p:nvPr/>
        </p:nvGrpSpPr>
        <p:grpSpPr>
          <a:xfrm>
            <a:off x="3612939" y="765157"/>
            <a:ext cx="1352228" cy="5347989"/>
            <a:chOff x="3756700" y="765157"/>
            <a:chExt cx="1352228" cy="5347989"/>
          </a:xfrm>
        </p:grpSpPr>
        <p:pic>
          <p:nvPicPr>
            <p:cNvPr id="33" name="Picture 2" descr="Image result for rfid reader ">
              <a:extLst>
                <a:ext uri="{FF2B5EF4-FFF2-40B4-BE49-F238E27FC236}">
                  <a16:creationId xmlns:a16="http://schemas.microsoft.com/office/drawing/2014/main" xmlns="" id="{A3B1C2D1-EE8A-4A92-BBD6-DC22A1C65F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91744" y="964574"/>
              <a:ext cx="648072" cy="64807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Image result for rfid reader ">
              <a:extLst>
                <a:ext uri="{FF2B5EF4-FFF2-40B4-BE49-F238E27FC236}">
                  <a16:creationId xmlns:a16="http://schemas.microsoft.com/office/drawing/2014/main" xmlns="" id="{EF4F7ACC-C768-47E2-8CD9-EBDCDAF6F1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56700" y="2780928"/>
              <a:ext cx="648072" cy="64807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Image result for rfid reader ">
              <a:extLst>
                <a:ext uri="{FF2B5EF4-FFF2-40B4-BE49-F238E27FC236}">
                  <a16:creationId xmlns:a16="http://schemas.microsoft.com/office/drawing/2014/main" xmlns="" id="{6E068FFB-7BFC-4660-8A53-0E53B653A4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91744" y="4597282"/>
              <a:ext cx="648072" cy="64807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2DB250D6-0635-4728-BECD-95D42D88F5F3}"/>
                </a:ext>
              </a:extLst>
            </p:cNvPr>
            <p:cNvCxnSpPr/>
            <p:nvPr/>
          </p:nvCxnSpPr>
          <p:spPr>
            <a:xfrm>
              <a:off x="5108928" y="765157"/>
              <a:ext cx="0" cy="5347989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FD55C161-96FF-4D17-BEF1-FD6484222141}"/>
                </a:ext>
              </a:extLst>
            </p:cNvPr>
            <p:cNvCxnSpPr/>
            <p:nvPr/>
          </p:nvCxnSpPr>
          <p:spPr>
            <a:xfrm>
              <a:off x="4424852" y="1288610"/>
              <a:ext cx="684076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1224862B-CE63-4CD8-8B99-AA8C1D7EEF62}"/>
                </a:ext>
              </a:extLst>
            </p:cNvPr>
            <p:cNvCxnSpPr/>
            <p:nvPr/>
          </p:nvCxnSpPr>
          <p:spPr>
            <a:xfrm>
              <a:off x="4424852" y="3104964"/>
              <a:ext cx="684076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7C5089A3-B731-4B37-B979-FDF8F051A03F}"/>
                </a:ext>
              </a:extLst>
            </p:cNvPr>
            <p:cNvCxnSpPr/>
            <p:nvPr/>
          </p:nvCxnSpPr>
          <p:spPr>
            <a:xfrm>
              <a:off x="4424852" y="4921318"/>
              <a:ext cx="684076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D6081E85-C6E5-427C-AE22-30AEFBDA7ABD}"/>
              </a:ext>
            </a:extLst>
          </p:cNvPr>
          <p:cNvCxnSpPr/>
          <p:nvPr/>
        </p:nvCxnSpPr>
        <p:spPr>
          <a:xfrm>
            <a:off x="6096000" y="159541"/>
            <a:ext cx="0" cy="68580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40" name="Picture 20" descr="Image result for raspberry pi">
            <a:extLst>
              <a:ext uri="{FF2B5EF4-FFF2-40B4-BE49-F238E27FC236}">
                <a16:creationId xmlns:a16="http://schemas.microsoft.com/office/drawing/2014/main" xmlns="" id="{4CF53818-2533-4895-8B85-7ADF11F98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6055" y="5669625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6" descr="Image result for rfid reader icon">
            <a:extLst>
              <a:ext uri="{FF2B5EF4-FFF2-40B4-BE49-F238E27FC236}">
                <a16:creationId xmlns:a16="http://schemas.microsoft.com/office/drawing/2014/main" xmlns="" id="{63F04C4A-E73B-415C-9CCB-3B5DD2614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411" y="4350705"/>
            <a:ext cx="833665" cy="83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FE9340D-7126-496B-9CCB-571F37E45FB4}"/>
              </a:ext>
            </a:extLst>
          </p:cNvPr>
          <p:cNvGrpSpPr/>
          <p:nvPr/>
        </p:nvGrpSpPr>
        <p:grpSpPr>
          <a:xfrm>
            <a:off x="7320137" y="908720"/>
            <a:ext cx="3492388" cy="3240360"/>
            <a:chOff x="7320137" y="908720"/>
            <a:chExt cx="3492388" cy="324036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AAB8704B-66B9-48E7-A341-1BB0D44EE592}"/>
                </a:ext>
              </a:extLst>
            </p:cNvPr>
            <p:cNvSpPr txBox="1"/>
            <p:nvPr/>
          </p:nvSpPr>
          <p:spPr>
            <a:xfrm>
              <a:off x="7788188" y="908720"/>
              <a:ext cx="28071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356E8F"/>
                  </a:solidFill>
                </a:rPr>
                <a:t>i_saw_you</a:t>
              </a:r>
              <a:r>
                <a:rPr lang="en-US" sz="2000" dirty="0">
                  <a:solidFill>
                    <a:srgbClr val="356E8F"/>
                  </a:solidFill>
                </a:rPr>
                <a:t>(data, RSSI)</a:t>
              </a:r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xmlns="" id="{E3FBC103-ED2C-41A3-8714-5AC47BDF16F0}"/>
                </a:ext>
              </a:extLst>
            </p:cNvPr>
            <p:cNvSpPr/>
            <p:nvPr/>
          </p:nvSpPr>
          <p:spPr>
            <a:xfrm>
              <a:off x="7320137" y="1288610"/>
              <a:ext cx="3492388" cy="2860470"/>
            </a:xfrm>
            <a:prstGeom prst="arc">
              <a:avLst>
                <a:gd name="adj1" fmla="val 12558641"/>
                <a:gd name="adj2" fmla="val 0"/>
              </a:avLst>
            </a:prstGeom>
            <a:ln w="28575">
              <a:solidFill>
                <a:srgbClr val="356E8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36" name="Picture 16" descr="Image result for rfid reader icon">
            <a:extLst>
              <a:ext uri="{FF2B5EF4-FFF2-40B4-BE49-F238E27FC236}">
                <a16:creationId xmlns:a16="http://schemas.microsoft.com/office/drawing/2014/main" xmlns="" id="{49B59EDE-8D31-4FD5-9FDB-28FFD7853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411" y="1612646"/>
            <a:ext cx="833665" cy="83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244BC16-583B-4333-8E8A-8CC10B44844F}"/>
              </a:ext>
            </a:extLst>
          </p:cNvPr>
          <p:cNvGrpSpPr/>
          <p:nvPr/>
        </p:nvGrpSpPr>
        <p:grpSpPr>
          <a:xfrm>
            <a:off x="7489078" y="2606923"/>
            <a:ext cx="3492388" cy="3289594"/>
            <a:chOff x="7489078" y="2606923"/>
            <a:chExt cx="3492388" cy="3289594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24C573AF-8980-4208-A2E2-158D89B6C055}"/>
                </a:ext>
              </a:extLst>
            </p:cNvPr>
            <p:cNvSpPr txBox="1"/>
            <p:nvPr/>
          </p:nvSpPr>
          <p:spPr>
            <a:xfrm>
              <a:off x="7662478" y="5496407"/>
              <a:ext cx="28071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359BAD"/>
                  </a:solidFill>
                </a:rPr>
                <a:t>i_saw_you</a:t>
              </a:r>
              <a:r>
                <a:rPr lang="en-US" sz="2000" dirty="0">
                  <a:solidFill>
                    <a:srgbClr val="359BAD"/>
                  </a:solidFill>
                </a:rPr>
                <a:t>(data, RSSI)</a:t>
              </a:r>
            </a:p>
          </p:txBody>
        </p:sp>
        <p:sp>
          <p:nvSpPr>
            <p:cNvPr id="52" name="Arc 51">
              <a:extLst>
                <a:ext uri="{FF2B5EF4-FFF2-40B4-BE49-F238E27FC236}">
                  <a16:creationId xmlns:a16="http://schemas.microsoft.com/office/drawing/2014/main" xmlns="" id="{3D856F2D-633C-40BF-A18F-47F8985BA26B}"/>
                </a:ext>
              </a:extLst>
            </p:cNvPr>
            <p:cNvSpPr/>
            <p:nvPr/>
          </p:nvSpPr>
          <p:spPr>
            <a:xfrm rot="21141804" flipV="1">
              <a:off x="7489078" y="2606923"/>
              <a:ext cx="3492388" cy="2860470"/>
            </a:xfrm>
            <a:prstGeom prst="arc">
              <a:avLst>
                <a:gd name="adj1" fmla="val 12558641"/>
                <a:gd name="adj2" fmla="val 0"/>
              </a:avLst>
            </a:prstGeom>
            <a:ln w="28575">
              <a:solidFill>
                <a:srgbClr val="359BAD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17B36208-C5E4-4389-B8B4-2C2742E8D679}"/>
              </a:ext>
            </a:extLst>
          </p:cNvPr>
          <p:cNvGrpSpPr/>
          <p:nvPr/>
        </p:nvGrpSpPr>
        <p:grpSpPr>
          <a:xfrm>
            <a:off x="211526" y="113600"/>
            <a:ext cx="3456384" cy="1632115"/>
            <a:chOff x="213753" y="97515"/>
            <a:chExt cx="3456384" cy="1632115"/>
          </a:xfrm>
        </p:grpSpPr>
        <p:sp>
          <p:nvSpPr>
            <p:cNvPr id="58" name="Left Brace 57">
              <a:extLst>
                <a:ext uri="{FF2B5EF4-FFF2-40B4-BE49-F238E27FC236}">
                  <a16:creationId xmlns:a16="http://schemas.microsoft.com/office/drawing/2014/main" xmlns="" id="{1B7EA303-D490-4C75-B85A-6B70C9CDA556}"/>
                </a:ext>
              </a:extLst>
            </p:cNvPr>
            <p:cNvSpPr/>
            <p:nvPr/>
          </p:nvSpPr>
          <p:spPr>
            <a:xfrm rot="3313518">
              <a:off x="1361592" y="-578915"/>
              <a:ext cx="1160706" cy="3456384"/>
            </a:xfrm>
            <a:prstGeom prst="leftBrace">
              <a:avLst>
                <a:gd name="adj1" fmla="val 29997"/>
                <a:gd name="adj2" fmla="val 50000"/>
              </a:avLst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2692F3E9-5110-4272-86FD-200C03D1D49C}"/>
                </a:ext>
              </a:extLst>
            </p:cNvPr>
            <p:cNvSpPr txBox="1"/>
            <p:nvPr/>
          </p:nvSpPr>
          <p:spPr>
            <a:xfrm>
              <a:off x="390726" y="97515"/>
              <a:ext cx="16610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75000"/>
                    </a:schemeClr>
                  </a:solidFill>
                </a:rPr>
                <a:t>(TAG, RSSI)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BB75C029-324C-4CDA-9BFB-A20BECBBD48C}"/>
              </a:ext>
            </a:extLst>
          </p:cNvPr>
          <p:cNvGrpSpPr/>
          <p:nvPr/>
        </p:nvGrpSpPr>
        <p:grpSpPr>
          <a:xfrm>
            <a:off x="281715" y="4482802"/>
            <a:ext cx="3456384" cy="1460340"/>
            <a:chOff x="281715" y="4482802"/>
            <a:chExt cx="3456384" cy="1460340"/>
          </a:xfrm>
        </p:grpSpPr>
        <p:sp>
          <p:nvSpPr>
            <p:cNvPr id="61" name="Left Brace 60">
              <a:extLst>
                <a:ext uri="{FF2B5EF4-FFF2-40B4-BE49-F238E27FC236}">
                  <a16:creationId xmlns:a16="http://schemas.microsoft.com/office/drawing/2014/main" xmlns="" id="{E81443CE-EC32-4979-845C-ACB10AEBCB93}"/>
                </a:ext>
              </a:extLst>
            </p:cNvPr>
            <p:cNvSpPr/>
            <p:nvPr/>
          </p:nvSpPr>
          <p:spPr>
            <a:xfrm rot="18130024">
              <a:off x="1429554" y="3334963"/>
              <a:ext cx="1160706" cy="3456384"/>
            </a:xfrm>
            <a:prstGeom prst="leftBrace">
              <a:avLst>
                <a:gd name="adj1" fmla="val 29997"/>
                <a:gd name="adj2" fmla="val 50000"/>
              </a:avLst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DEB8E675-BCC7-4F2C-BA3D-2255C9F234FE}"/>
                </a:ext>
              </a:extLst>
            </p:cNvPr>
            <p:cNvSpPr txBox="1"/>
            <p:nvPr/>
          </p:nvSpPr>
          <p:spPr>
            <a:xfrm>
              <a:off x="584040" y="5481477"/>
              <a:ext cx="16610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(TAG, RSSI)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34CE8ADD-CB46-4B07-80BD-A827A22D3E5B}"/>
              </a:ext>
            </a:extLst>
          </p:cNvPr>
          <p:cNvSpPr txBox="1"/>
          <p:nvPr/>
        </p:nvSpPr>
        <p:spPr>
          <a:xfrm>
            <a:off x="8115269" y="237297"/>
            <a:ext cx="1902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Digital Twins</a:t>
            </a:r>
          </a:p>
        </p:txBody>
      </p:sp>
    </p:spTree>
    <p:extLst>
      <p:ext uri="{BB962C8B-B14F-4D97-AF65-F5344CB8AC3E}">
        <p14:creationId xmlns:p14="http://schemas.microsoft.com/office/powerpoint/2010/main" val="276267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 descr="Image result for raspberry pi">
            <a:extLst>
              <a:ext uri="{FF2B5EF4-FFF2-40B4-BE49-F238E27FC236}">
                <a16:creationId xmlns:a16="http://schemas.microsoft.com/office/drawing/2014/main" xmlns="" id="{FDF2E758-56D1-4CC2-9201-717E0F55B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1844" y="5229426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lated image">
            <a:extLst>
              <a:ext uri="{FF2B5EF4-FFF2-40B4-BE49-F238E27FC236}">
                <a16:creationId xmlns:a16="http://schemas.microsoft.com/office/drawing/2014/main" xmlns="" id="{FA5DA43C-1E8E-4DA4-ADC7-862EB7613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615502">
            <a:off x="1856134" y="817824"/>
            <a:ext cx="25146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rfid tags">
            <a:extLst>
              <a:ext uri="{FF2B5EF4-FFF2-40B4-BE49-F238E27FC236}">
                <a16:creationId xmlns:a16="http://schemas.microsoft.com/office/drawing/2014/main" xmlns="" id="{B45C2AAF-4CFA-429D-A0CB-55EDD57F0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7932" y="2718786"/>
            <a:ext cx="772356" cy="772356"/>
          </a:xfrm>
          <a:prstGeom prst="roundRect">
            <a:avLst>
              <a:gd name="adj" fmla="val 925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lated image">
            <a:extLst>
              <a:ext uri="{FF2B5EF4-FFF2-40B4-BE49-F238E27FC236}">
                <a16:creationId xmlns:a16="http://schemas.microsoft.com/office/drawing/2014/main" xmlns="" id="{B3A5CBC7-FC9B-4BEA-AAC9-F136BB7EA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315"/>
          <a:stretch/>
        </p:blipFill>
        <p:spPr bwMode="auto">
          <a:xfrm rot="17660984" flipH="1">
            <a:off x="447783" y="3312311"/>
            <a:ext cx="2514600" cy="144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mage result for rfid tag icon">
            <a:extLst>
              <a:ext uri="{FF2B5EF4-FFF2-40B4-BE49-F238E27FC236}">
                <a16:creationId xmlns:a16="http://schemas.microsoft.com/office/drawing/2014/main" xmlns="" id="{3BCD5AA2-7317-45D7-96D5-6668BD19E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52484" y="2751101"/>
            <a:ext cx="995334" cy="101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61B41CF1-04FE-40CA-8E35-85BB7C41B9A4}"/>
              </a:ext>
            </a:extLst>
          </p:cNvPr>
          <p:cNvGrpSpPr/>
          <p:nvPr/>
        </p:nvGrpSpPr>
        <p:grpSpPr>
          <a:xfrm>
            <a:off x="3612939" y="765157"/>
            <a:ext cx="1352228" cy="5347989"/>
            <a:chOff x="3756700" y="765157"/>
            <a:chExt cx="1352228" cy="5347989"/>
          </a:xfrm>
        </p:grpSpPr>
        <p:pic>
          <p:nvPicPr>
            <p:cNvPr id="33" name="Picture 2" descr="Image result for rfid reader ">
              <a:extLst>
                <a:ext uri="{FF2B5EF4-FFF2-40B4-BE49-F238E27FC236}">
                  <a16:creationId xmlns:a16="http://schemas.microsoft.com/office/drawing/2014/main" xmlns="" id="{A3B1C2D1-EE8A-4A92-BBD6-DC22A1C65F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91744" y="964574"/>
              <a:ext cx="648072" cy="64807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Image result for rfid reader ">
              <a:extLst>
                <a:ext uri="{FF2B5EF4-FFF2-40B4-BE49-F238E27FC236}">
                  <a16:creationId xmlns:a16="http://schemas.microsoft.com/office/drawing/2014/main" xmlns="" id="{EF4F7ACC-C768-47E2-8CD9-EBDCDAF6F1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56700" y="2780928"/>
              <a:ext cx="648072" cy="64807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Image result for rfid reader ">
              <a:extLst>
                <a:ext uri="{FF2B5EF4-FFF2-40B4-BE49-F238E27FC236}">
                  <a16:creationId xmlns:a16="http://schemas.microsoft.com/office/drawing/2014/main" xmlns="" id="{6E068FFB-7BFC-4660-8A53-0E53B653A4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91744" y="4597282"/>
              <a:ext cx="648072" cy="64807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2DB250D6-0635-4728-BECD-95D42D88F5F3}"/>
                </a:ext>
              </a:extLst>
            </p:cNvPr>
            <p:cNvCxnSpPr/>
            <p:nvPr/>
          </p:nvCxnSpPr>
          <p:spPr>
            <a:xfrm>
              <a:off x="5108928" y="765157"/>
              <a:ext cx="0" cy="5347989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FD55C161-96FF-4D17-BEF1-FD6484222141}"/>
                </a:ext>
              </a:extLst>
            </p:cNvPr>
            <p:cNvCxnSpPr/>
            <p:nvPr/>
          </p:nvCxnSpPr>
          <p:spPr>
            <a:xfrm>
              <a:off x="4424852" y="1288610"/>
              <a:ext cx="684076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1224862B-CE63-4CD8-8B99-AA8C1D7EEF62}"/>
                </a:ext>
              </a:extLst>
            </p:cNvPr>
            <p:cNvCxnSpPr/>
            <p:nvPr/>
          </p:nvCxnSpPr>
          <p:spPr>
            <a:xfrm>
              <a:off x="4424852" y="3104964"/>
              <a:ext cx="684076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7C5089A3-B731-4B37-B979-FDF8F051A03F}"/>
                </a:ext>
              </a:extLst>
            </p:cNvPr>
            <p:cNvCxnSpPr/>
            <p:nvPr/>
          </p:nvCxnSpPr>
          <p:spPr>
            <a:xfrm>
              <a:off x="4424852" y="4921318"/>
              <a:ext cx="684076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40" name="Picture 20" descr="Image result for raspberry pi">
            <a:extLst>
              <a:ext uri="{FF2B5EF4-FFF2-40B4-BE49-F238E27FC236}">
                <a16:creationId xmlns:a16="http://schemas.microsoft.com/office/drawing/2014/main" xmlns="" id="{4CF53818-2533-4895-8B85-7ADF11F98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6055" y="5669625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7520F0AC-ACE4-4A41-A882-D51771ED1D3F}"/>
              </a:ext>
            </a:extLst>
          </p:cNvPr>
          <p:cNvSpPr/>
          <p:nvPr/>
        </p:nvSpPr>
        <p:spPr>
          <a:xfrm>
            <a:off x="5520664" y="584684"/>
            <a:ext cx="6096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333333"/>
                </a:solidFill>
                <a:latin typeface="Lato"/>
              </a:rPr>
              <a:t>RSSI: </a:t>
            </a:r>
            <a:r>
              <a:rPr lang="en-US" sz="2800" dirty="0">
                <a:solidFill>
                  <a:srgbClr val="333333"/>
                </a:solidFill>
                <a:latin typeface="Lato"/>
              </a:rPr>
              <a:t>Received Signal Strength Indicator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Lato"/>
              </a:rPr>
              <a:t>Signal strength variation means we need to “learn” the RF power distribution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333333"/>
              </a:solidFill>
              <a:latin typeface="Lat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333333"/>
              </a:solidFill>
              <a:latin typeface="Lat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333333"/>
              </a:solidFill>
              <a:latin typeface="Lato"/>
            </a:endParaRPr>
          </a:p>
          <a:p>
            <a:endParaRPr lang="en-US" sz="2800" dirty="0">
              <a:solidFill>
                <a:srgbClr val="333333"/>
              </a:solidFill>
              <a:latin typeface="Lato"/>
            </a:endParaRPr>
          </a:p>
          <a:p>
            <a:endParaRPr lang="en-US" sz="2800" dirty="0">
              <a:solidFill>
                <a:srgbClr val="333333"/>
              </a:solidFill>
              <a:latin typeface="Lat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Lato"/>
              </a:rPr>
              <a:t>Tag digital twin uses </a:t>
            </a:r>
            <a:r>
              <a:rPr lang="en-US" sz="2800" b="1" dirty="0" err="1">
                <a:solidFill>
                  <a:srgbClr val="333333"/>
                </a:solidFill>
                <a:latin typeface="Lato"/>
              </a:rPr>
              <a:t>DeLaunay</a:t>
            </a:r>
            <a:r>
              <a:rPr lang="en-US" sz="2800" dirty="0">
                <a:solidFill>
                  <a:srgbClr val="333333"/>
                </a:solidFill>
                <a:latin typeface="Lato"/>
              </a:rPr>
              <a:t> </a:t>
            </a:r>
            <a:r>
              <a:rPr lang="en-US" sz="2800" b="1" dirty="0">
                <a:solidFill>
                  <a:srgbClr val="333333"/>
                </a:solidFill>
                <a:latin typeface="Lato"/>
              </a:rPr>
              <a:t>Triangulation</a:t>
            </a:r>
            <a:r>
              <a:rPr lang="en-US" sz="2800" dirty="0">
                <a:solidFill>
                  <a:srgbClr val="333333"/>
                </a:solidFill>
                <a:latin typeface="Lato"/>
              </a:rPr>
              <a:t> to compute its most likely position</a:t>
            </a:r>
          </a:p>
        </p:txBody>
      </p:sp>
      <p:pic>
        <p:nvPicPr>
          <p:cNvPr id="46" name="Picture 10" descr="Image result for rssi variation">
            <a:extLst>
              <a:ext uri="{FF2B5EF4-FFF2-40B4-BE49-F238E27FC236}">
                <a16:creationId xmlns:a16="http://schemas.microsoft.com/office/drawing/2014/main" xmlns="" id="{2927F9B0-A678-4192-852E-DAE5CCE77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017" y="3082476"/>
            <a:ext cx="1977220" cy="15148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119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3D2D1B-82BF-4610-8719-C0350D40CD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3175" y="-29044"/>
            <a:ext cx="13624969" cy="6840870"/>
          </a:xfrm>
          <a:prstGeom prst="rect">
            <a:avLst/>
          </a:prstGeom>
          <a:ln w="9525">
            <a:noFill/>
          </a:ln>
          <a:effectLst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042BA15-4484-45D2-ACE3-3CB0D2797E85}"/>
              </a:ext>
            </a:extLst>
          </p:cNvPr>
          <p:cNvGrpSpPr/>
          <p:nvPr/>
        </p:nvGrpSpPr>
        <p:grpSpPr>
          <a:xfrm>
            <a:off x="1703512" y="2276872"/>
            <a:ext cx="592920" cy="747079"/>
            <a:chOff x="-1284820" y="660362"/>
            <a:chExt cx="592920" cy="7470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D16DF166-C296-4073-892F-CEACA5C7B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4E05A4C-6F40-4F5A-816D-FC6F569D4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05AD42D-79E0-4AEE-9649-22F7D4F16DCB}"/>
              </a:ext>
            </a:extLst>
          </p:cNvPr>
          <p:cNvGrpSpPr/>
          <p:nvPr/>
        </p:nvGrpSpPr>
        <p:grpSpPr>
          <a:xfrm>
            <a:off x="4305683" y="1741322"/>
            <a:ext cx="592920" cy="747079"/>
            <a:chOff x="-1284820" y="660362"/>
            <a:chExt cx="592920" cy="7470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8996DA6-60BC-4515-B807-D61CF2EC8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1173A66-F324-4BE2-936A-953D095FA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D734A18-98DC-481E-A584-AE126A30A6F2}"/>
              </a:ext>
            </a:extLst>
          </p:cNvPr>
          <p:cNvGrpSpPr/>
          <p:nvPr/>
        </p:nvGrpSpPr>
        <p:grpSpPr>
          <a:xfrm>
            <a:off x="4458867" y="3055460"/>
            <a:ext cx="592920" cy="747079"/>
            <a:chOff x="-1284820" y="660362"/>
            <a:chExt cx="592920" cy="74707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3B9EE1AA-C088-41AE-AFEF-20ADB6569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3F9D3BC7-1B04-4DE8-8214-5902C2C53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8A3AE0D-44B4-4316-A8DB-FDE27D360D5E}"/>
              </a:ext>
            </a:extLst>
          </p:cNvPr>
          <p:cNvGrpSpPr/>
          <p:nvPr/>
        </p:nvGrpSpPr>
        <p:grpSpPr>
          <a:xfrm>
            <a:off x="5559671" y="3347934"/>
            <a:ext cx="592920" cy="747079"/>
            <a:chOff x="-1284820" y="660362"/>
            <a:chExt cx="592920" cy="7470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933BF1DC-81C9-451C-9B36-EE29B28D4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03BF3A9-05B1-49CE-B961-5E04B16D6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F5FD771-6878-4AFE-854B-E5ADFD2BD4F9}"/>
              </a:ext>
            </a:extLst>
          </p:cNvPr>
          <p:cNvGrpSpPr/>
          <p:nvPr/>
        </p:nvGrpSpPr>
        <p:grpSpPr>
          <a:xfrm>
            <a:off x="5082849" y="531510"/>
            <a:ext cx="592920" cy="747079"/>
            <a:chOff x="-1284820" y="660362"/>
            <a:chExt cx="592920" cy="74707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76C553E3-D8D6-42F1-BD56-7F9FC5AB4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9A82BB9-D86F-42D1-A765-5AF2F6D7F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387283A-CEEE-445B-A3C6-DDED9B50632B}"/>
              </a:ext>
            </a:extLst>
          </p:cNvPr>
          <p:cNvGrpSpPr/>
          <p:nvPr/>
        </p:nvGrpSpPr>
        <p:grpSpPr>
          <a:xfrm>
            <a:off x="3575720" y="512676"/>
            <a:ext cx="592920" cy="747079"/>
            <a:chOff x="-1284820" y="660362"/>
            <a:chExt cx="592920" cy="74707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EAE006ED-FE2B-421D-89C6-0D31C73AC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400BB8E9-F84C-46D8-8269-0B7E84C16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27680A8-9EEC-45E6-BBF5-F6BCCE13BA72}"/>
              </a:ext>
            </a:extLst>
          </p:cNvPr>
          <p:cNvGrpSpPr/>
          <p:nvPr/>
        </p:nvGrpSpPr>
        <p:grpSpPr>
          <a:xfrm>
            <a:off x="3054912" y="4095013"/>
            <a:ext cx="592920" cy="747079"/>
            <a:chOff x="-1284820" y="660362"/>
            <a:chExt cx="592920" cy="74707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4D3AD7C3-CF2B-4182-8EC8-8C1B76F53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5AB4A1C0-C1FC-41D4-9515-452BE9638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24EE094-F6BA-4F37-830D-43F8B7FBCBB2}"/>
              </a:ext>
            </a:extLst>
          </p:cNvPr>
          <p:cNvGrpSpPr/>
          <p:nvPr/>
        </p:nvGrpSpPr>
        <p:grpSpPr>
          <a:xfrm>
            <a:off x="6162435" y="2308381"/>
            <a:ext cx="592920" cy="747079"/>
            <a:chOff x="-1284820" y="660362"/>
            <a:chExt cx="592920" cy="74707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B6CAEA7C-6E3C-4B45-B044-0782D63D1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6896EE0E-18E3-4E76-8AEB-7EF0FFDAA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430A550-D568-43FF-98CB-1ACE7C38E69E}"/>
              </a:ext>
            </a:extLst>
          </p:cNvPr>
          <p:cNvGrpSpPr/>
          <p:nvPr/>
        </p:nvGrpSpPr>
        <p:grpSpPr>
          <a:xfrm>
            <a:off x="6492044" y="4293096"/>
            <a:ext cx="592920" cy="747079"/>
            <a:chOff x="-1284820" y="660362"/>
            <a:chExt cx="592920" cy="74707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4DD1CD66-C8F9-4502-9558-7D861EA7F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8722" y="1047401"/>
              <a:ext cx="360724" cy="36004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F53A9E8F-D26E-4869-995B-4ED157F7D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84820" y="660362"/>
              <a:ext cx="592920" cy="392374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84349CD-87B7-4584-B9FE-07555213921D}"/>
              </a:ext>
            </a:extLst>
          </p:cNvPr>
          <p:cNvSpPr txBox="1"/>
          <p:nvPr/>
        </p:nvSpPr>
        <p:spPr>
          <a:xfrm>
            <a:off x="499317" y="5070172"/>
            <a:ext cx="1035290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Tag digital twin has an API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eg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: “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where_am_i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()”</a:t>
            </a:r>
          </a:p>
          <a:p>
            <a:pPr marL="457200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Smart assembly line tracks &amp; maps tags on GUI</a:t>
            </a:r>
          </a:p>
          <a:p>
            <a:pPr marL="457200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Geofencing around tags enables tracking of sub-assemblies</a:t>
            </a:r>
          </a:p>
        </p:txBody>
      </p:sp>
    </p:spTree>
    <p:extLst>
      <p:ext uri="{BB962C8B-B14F-4D97-AF65-F5344CB8AC3E}">
        <p14:creationId xmlns:p14="http://schemas.microsoft.com/office/powerpoint/2010/main" val="2000295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76288126-F98E-2044-94CC-65C8B3077EC6}"/>
              </a:ext>
            </a:extLst>
          </p:cNvPr>
          <p:cNvCxnSpPr>
            <a:cxnSpLocks/>
          </p:cNvCxnSpPr>
          <p:nvPr/>
        </p:nvCxnSpPr>
        <p:spPr>
          <a:xfrm>
            <a:off x="5375402" y="4635824"/>
            <a:ext cx="1171270" cy="677784"/>
          </a:xfrm>
          <a:prstGeom prst="line">
            <a:avLst/>
          </a:prstGeom>
          <a:ln w="19050" cmpd="sng">
            <a:solidFill>
              <a:srgbClr val="0000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cs typeface="+mj-cs"/>
              </a:rPr>
              <a:t>Summary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CB5EB48-014A-1449-BD1F-5E6FE5E5998D}"/>
              </a:ext>
            </a:extLst>
          </p:cNvPr>
          <p:cNvCxnSpPr>
            <a:cxnSpLocks/>
          </p:cNvCxnSpPr>
          <p:nvPr/>
        </p:nvCxnSpPr>
        <p:spPr>
          <a:xfrm>
            <a:off x="5429839" y="2055043"/>
            <a:ext cx="1171270" cy="677784"/>
          </a:xfrm>
          <a:prstGeom prst="line">
            <a:avLst/>
          </a:prstGeom>
          <a:ln w="19050" cmpd="sng">
            <a:solidFill>
              <a:srgbClr val="0000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CC78209-9B83-C64C-A396-11775B77BAAE}"/>
              </a:ext>
            </a:extLst>
          </p:cNvPr>
          <p:cNvCxnSpPr>
            <a:cxnSpLocks/>
          </p:cNvCxnSpPr>
          <p:nvPr/>
        </p:nvCxnSpPr>
        <p:spPr>
          <a:xfrm flipV="1">
            <a:off x="5370723" y="3997166"/>
            <a:ext cx="1288143" cy="667084"/>
          </a:xfrm>
          <a:prstGeom prst="line">
            <a:avLst/>
          </a:prstGeom>
          <a:ln w="19050" cmpd="sng">
            <a:solidFill>
              <a:srgbClr val="0000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89688AA-3901-FF4D-86B8-B59DDE8280F4}"/>
              </a:ext>
            </a:extLst>
          </p:cNvPr>
          <p:cNvCxnSpPr>
            <a:cxnSpLocks/>
          </p:cNvCxnSpPr>
          <p:nvPr/>
        </p:nvCxnSpPr>
        <p:spPr>
          <a:xfrm flipV="1">
            <a:off x="5438068" y="2732827"/>
            <a:ext cx="1140536" cy="654773"/>
          </a:xfrm>
          <a:prstGeom prst="line">
            <a:avLst/>
          </a:prstGeom>
          <a:ln w="19050" cmpd="sng">
            <a:solidFill>
              <a:srgbClr val="0000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E898AC5-248D-FC49-8970-E39130214903}"/>
              </a:ext>
            </a:extLst>
          </p:cNvPr>
          <p:cNvCxnSpPr>
            <a:cxnSpLocks/>
          </p:cNvCxnSpPr>
          <p:nvPr/>
        </p:nvCxnSpPr>
        <p:spPr>
          <a:xfrm>
            <a:off x="5447901" y="3371034"/>
            <a:ext cx="1210965" cy="654773"/>
          </a:xfrm>
          <a:prstGeom prst="line">
            <a:avLst/>
          </a:prstGeom>
          <a:ln w="19050" cmpd="sng">
            <a:solidFill>
              <a:srgbClr val="0000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6" name="Group 115">
            <a:extLst>
              <a:ext uri="{FF2B5EF4-FFF2-40B4-BE49-F238E27FC236}">
                <a16:creationId xmlns:a16="http://schemas.microsoft.com/office/drawing/2014/main" xmlns="" id="{A0329EFA-91D1-4A73-BA8C-732EB0ECD195}"/>
              </a:ext>
            </a:extLst>
          </p:cNvPr>
          <p:cNvGrpSpPr/>
          <p:nvPr/>
        </p:nvGrpSpPr>
        <p:grpSpPr>
          <a:xfrm>
            <a:off x="264022" y="1613994"/>
            <a:ext cx="5578455" cy="914400"/>
            <a:chOff x="155340" y="1613994"/>
            <a:chExt cx="5578455" cy="914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22DA394B-F619-3748-A126-DBF105AE9C2D}"/>
                </a:ext>
              </a:extLst>
            </p:cNvPr>
            <p:cNvSpPr/>
            <p:nvPr/>
          </p:nvSpPr>
          <p:spPr>
            <a:xfrm>
              <a:off x="155340" y="1692629"/>
              <a:ext cx="4623295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dirty="0">
                  <a:solidFill>
                    <a:srgbClr val="000000"/>
                  </a:solidFill>
                  <a:latin typeface="Helvetica"/>
                  <a:cs typeface="Helvetica"/>
                </a:rPr>
                <a:t>User defines entity relationships </a:t>
              </a:r>
              <a:br>
                <a:rPr lang="en-US" dirty="0">
                  <a:solidFill>
                    <a:srgbClr val="000000"/>
                  </a:solidFill>
                  <a:latin typeface="Helvetica"/>
                  <a:cs typeface="Helvetica"/>
                </a:rPr>
              </a:br>
              <a:r>
                <a:rPr lang="en-US" dirty="0">
                  <a:solidFill>
                    <a:srgbClr val="000000"/>
                  </a:solidFill>
                  <a:latin typeface="Helvetica"/>
                  <a:cs typeface="Helvetica"/>
                </a:rPr>
                <a:t>for the real-world &amp; data bridges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99BB1D0C-E2CB-9F4D-B0B6-1B595AE75D55}"/>
                </a:ext>
              </a:extLst>
            </p:cNvPr>
            <p:cNvGrpSpPr/>
            <p:nvPr/>
          </p:nvGrpSpPr>
          <p:grpSpPr>
            <a:xfrm>
              <a:off x="4819395" y="1613994"/>
              <a:ext cx="914400" cy="914400"/>
              <a:chOff x="6170208" y="3554512"/>
              <a:chExt cx="914400" cy="914400"/>
            </a:xfrm>
          </p:grpSpPr>
          <p:sp>
            <p:nvSpPr>
              <p:cNvPr id="41" name="Oval 14">
                <a:extLst>
                  <a:ext uri="{FF2B5EF4-FFF2-40B4-BE49-F238E27FC236}">
                    <a16:creationId xmlns:a16="http://schemas.microsoft.com/office/drawing/2014/main" xmlns="" id="{6F02E216-5D7D-0441-B5CC-C33EDEA059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0208" y="3554512"/>
                <a:ext cx="914400" cy="91440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 dirty="0">
                  <a:solidFill>
                    <a:srgbClr val="000000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2" name="Freeform 116">
                <a:extLst>
                  <a:ext uri="{FF2B5EF4-FFF2-40B4-BE49-F238E27FC236}">
                    <a16:creationId xmlns:a16="http://schemas.microsoft.com/office/drawing/2014/main" xmlns="" id="{891DC237-55D9-F740-B8F6-009CF66B0A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44239" y="3681028"/>
                <a:ext cx="541862" cy="625742"/>
              </a:xfrm>
              <a:custGeom>
                <a:avLst/>
                <a:gdLst>
                  <a:gd name="T0" fmla="*/ 566 w 641"/>
                  <a:gd name="T1" fmla="*/ 533 h 653"/>
                  <a:gd name="T2" fmla="*/ 525 w 641"/>
                  <a:gd name="T3" fmla="*/ 323 h 653"/>
                  <a:gd name="T4" fmla="*/ 439 w 641"/>
                  <a:gd name="T5" fmla="*/ 267 h 653"/>
                  <a:gd name="T6" fmla="*/ 381 w 641"/>
                  <a:gd name="T7" fmla="*/ 61 h 653"/>
                  <a:gd name="T8" fmla="*/ 259 w 641"/>
                  <a:gd name="T9" fmla="*/ 61 h 653"/>
                  <a:gd name="T10" fmla="*/ 202 w 641"/>
                  <a:gd name="T11" fmla="*/ 267 h 653"/>
                  <a:gd name="T12" fmla="*/ 115 w 641"/>
                  <a:gd name="T13" fmla="*/ 323 h 653"/>
                  <a:gd name="T14" fmla="*/ 74 w 641"/>
                  <a:gd name="T15" fmla="*/ 533 h 653"/>
                  <a:gd name="T16" fmla="*/ 0 w 641"/>
                  <a:gd name="T17" fmla="*/ 592 h 653"/>
                  <a:gd name="T18" fmla="*/ 122 w 641"/>
                  <a:gd name="T19" fmla="*/ 592 h 653"/>
                  <a:gd name="T20" fmla="*/ 162 w 641"/>
                  <a:gd name="T21" fmla="*/ 382 h 653"/>
                  <a:gd name="T22" fmla="*/ 188 w 641"/>
                  <a:gd name="T23" fmla="*/ 382 h 653"/>
                  <a:gd name="T24" fmla="*/ 173 w 641"/>
                  <a:gd name="T25" fmla="*/ 592 h 653"/>
                  <a:gd name="T26" fmla="*/ 295 w 641"/>
                  <a:gd name="T27" fmla="*/ 592 h 653"/>
                  <a:gd name="T28" fmla="*/ 233 w 641"/>
                  <a:gd name="T29" fmla="*/ 531 h 653"/>
                  <a:gd name="T30" fmla="*/ 237 w 641"/>
                  <a:gd name="T31" fmla="*/ 323 h 653"/>
                  <a:gd name="T32" fmla="*/ 294 w 641"/>
                  <a:gd name="T33" fmla="*/ 116 h 653"/>
                  <a:gd name="T34" fmla="*/ 346 w 641"/>
                  <a:gd name="T35" fmla="*/ 116 h 653"/>
                  <a:gd name="T36" fmla="*/ 404 w 641"/>
                  <a:gd name="T37" fmla="*/ 323 h 653"/>
                  <a:gd name="T38" fmla="*/ 408 w 641"/>
                  <a:gd name="T39" fmla="*/ 531 h 653"/>
                  <a:gd name="T40" fmla="*/ 346 w 641"/>
                  <a:gd name="T41" fmla="*/ 592 h 653"/>
                  <a:gd name="T42" fmla="*/ 468 w 641"/>
                  <a:gd name="T43" fmla="*/ 592 h 653"/>
                  <a:gd name="T44" fmla="*/ 452 w 641"/>
                  <a:gd name="T45" fmla="*/ 382 h 653"/>
                  <a:gd name="T46" fmla="*/ 478 w 641"/>
                  <a:gd name="T47" fmla="*/ 382 h 653"/>
                  <a:gd name="T48" fmla="*/ 519 w 641"/>
                  <a:gd name="T49" fmla="*/ 592 h 653"/>
                  <a:gd name="T50" fmla="*/ 641 w 641"/>
                  <a:gd name="T51" fmla="*/ 592 h 653"/>
                  <a:gd name="T52" fmla="*/ 108 w 641"/>
                  <a:gd name="T53" fmla="*/ 592 h 653"/>
                  <a:gd name="T54" fmla="*/ 14 w 641"/>
                  <a:gd name="T55" fmla="*/ 592 h 653"/>
                  <a:gd name="T56" fmla="*/ 108 w 641"/>
                  <a:gd name="T57" fmla="*/ 592 h 653"/>
                  <a:gd name="T58" fmla="*/ 234 w 641"/>
                  <a:gd name="T59" fmla="*/ 639 h 653"/>
                  <a:gd name="T60" fmla="*/ 234 w 641"/>
                  <a:gd name="T61" fmla="*/ 545 h 653"/>
                  <a:gd name="T62" fmla="*/ 223 w 641"/>
                  <a:gd name="T63" fmla="*/ 323 h 653"/>
                  <a:gd name="T64" fmla="*/ 129 w 641"/>
                  <a:gd name="T65" fmla="*/ 323 h 653"/>
                  <a:gd name="T66" fmla="*/ 223 w 641"/>
                  <a:gd name="T67" fmla="*/ 323 h 653"/>
                  <a:gd name="T68" fmla="*/ 320 w 641"/>
                  <a:gd name="T69" fmla="*/ 14 h 653"/>
                  <a:gd name="T70" fmla="*/ 320 w 641"/>
                  <a:gd name="T71" fmla="*/ 108 h 653"/>
                  <a:gd name="T72" fmla="*/ 454 w 641"/>
                  <a:gd name="T73" fmla="*/ 592 h 653"/>
                  <a:gd name="T74" fmla="*/ 360 w 641"/>
                  <a:gd name="T75" fmla="*/ 592 h 653"/>
                  <a:gd name="T76" fmla="*/ 454 w 641"/>
                  <a:gd name="T77" fmla="*/ 592 h 653"/>
                  <a:gd name="T78" fmla="*/ 464 w 641"/>
                  <a:gd name="T79" fmla="*/ 276 h 653"/>
                  <a:gd name="T80" fmla="*/ 464 w 641"/>
                  <a:gd name="T81" fmla="*/ 369 h 653"/>
                  <a:gd name="T82" fmla="*/ 580 w 641"/>
                  <a:gd name="T83" fmla="*/ 639 h 653"/>
                  <a:gd name="T84" fmla="*/ 580 w 641"/>
                  <a:gd name="T85" fmla="*/ 545 h 653"/>
                  <a:gd name="T86" fmla="*/ 580 w 641"/>
                  <a:gd name="T87" fmla="*/ 639 h 6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41" h="653">
                    <a:moveTo>
                      <a:pt x="580" y="531"/>
                    </a:moveTo>
                    <a:cubicBezTo>
                      <a:pt x="575" y="531"/>
                      <a:pt x="571" y="532"/>
                      <a:pt x="566" y="533"/>
                    </a:cubicBezTo>
                    <a:cubicBezTo>
                      <a:pt x="491" y="377"/>
                      <a:pt x="491" y="377"/>
                      <a:pt x="491" y="377"/>
                    </a:cubicBezTo>
                    <a:cubicBezTo>
                      <a:pt x="511" y="367"/>
                      <a:pt x="525" y="346"/>
                      <a:pt x="525" y="323"/>
                    </a:cubicBezTo>
                    <a:cubicBezTo>
                      <a:pt x="525" y="289"/>
                      <a:pt x="498" y="262"/>
                      <a:pt x="464" y="262"/>
                    </a:cubicBezTo>
                    <a:cubicBezTo>
                      <a:pt x="455" y="262"/>
                      <a:pt x="447" y="264"/>
                      <a:pt x="439" y="267"/>
                    </a:cubicBezTo>
                    <a:cubicBezTo>
                      <a:pt x="358" y="109"/>
                      <a:pt x="358" y="109"/>
                      <a:pt x="358" y="109"/>
                    </a:cubicBezTo>
                    <a:cubicBezTo>
                      <a:pt x="372" y="97"/>
                      <a:pt x="381" y="80"/>
                      <a:pt x="381" y="61"/>
                    </a:cubicBezTo>
                    <a:cubicBezTo>
                      <a:pt x="381" y="28"/>
                      <a:pt x="354" y="0"/>
                      <a:pt x="320" y="0"/>
                    </a:cubicBezTo>
                    <a:cubicBezTo>
                      <a:pt x="287" y="0"/>
                      <a:pt x="259" y="28"/>
                      <a:pt x="259" y="61"/>
                    </a:cubicBezTo>
                    <a:cubicBezTo>
                      <a:pt x="259" y="80"/>
                      <a:pt x="268" y="97"/>
                      <a:pt x="282" y="109"/>
                    </a:cubicBezTo>
                    <a:cubicBezTo>
                      <a:pt x="202" y="267"/>
                      <a:pt x="202" y="267"/>
                      <a:pt x="202" y="267"/>
                    </a:cubicBezTo>
                    <a:cubicBezTo>
                      <a:pt x="194" y="264"/>
                      <a:pt x="185" y="262"/>
                      <a:pt x="176" y="262"/>
                    </a:cubicBezTo>
                    <a:cubicBezTo>
                      <a:pt x="143" y="262"/>
                      <a:pt x="115" y="289"/>
                      <a:pt x="115" y="323"/>
                    </a:cubicBezTo>
                    <a:cubicBezTo>
                      <a:pt x="115" y="346"/>
                      <a:pt x="129" y="367"/>
                      <a:pt x="149" y="377"/>
                    </a:cubicBezTo>
                    <a:cubicBezTo>
                      <a:pt x="74" y="533"/>
                      <a:pt x="74" y="533"/>
                      <a:pt x="74" y="533"/>
                    </a:cubicBezTo>
                    <a:cubicBezTo>
                      <a:pt x="70" y="532"/>
                      <a:pt x="65" y="531"/>
                      <a:pt x="61" y="531"/>
                    </a:cubicBezTo>
                    <a:cubicBezTo>
                      <a:pt x="27" y="531"/>
                      <a:pt x="0" y="558"/>
                      <a:pt x="0" y="592"/>
                    </a:cubicBezTo>
                    <a:cubicBezTo>
                      <a:pt x="0" y="625"/>
                      <a:pt x="27" y="653"/>
                      <a:pt x="61" y="653"/>
                    </a:cubicBezTo>
                    <a:cubicBezTo>
                      <a:pt x="94" y="653"/>
                      <a:pt x="122" y="625"/>
                      <a:pt x="122" y="592"/>
                    </a:cubicBezTo>
                    <a:cubicBezTo>
                      <a:pt x="122" y="568"/>
                      <a:pt x="108" y="547"/>
                      <a:pt x="87" y="537"/>
                    </a:cubicBezTo>
                    <a:cubicBezTo>
                      <a:pt x="162" y="382"/>
                      <a:pt x="162" y="382"/>
                      <a:pt x="162" y="382"/>
                    </a:cubicBezTo>
                    <a:cubicBezTo>
                      <a:pt x="167" y="383"/>
                      <a:pt x="171" y="383"/>
                      <a:pt x="176" y="383"/>
                    </a:cubicBezTo>
                    <a:cubicBezTo>
                      <a:pt x="180" y="383"/>
                      <a:pt x="184" y="383"/>
                      <a:pt x="188" y="382"/>
                    </a:cubicBezTo>
                    <a:cubicBezTo>
                      <a:pt x="219" y="533"/>
                      <a:pt x="219" y="533"/>
                      <a:pt x="219" y="533"/>
                    </a:cubicBezTo>
                    <a:cubicBezTo>
                      <a:pt x="192" y="540"/>
                      <a:pt x="173" y="564"/>
                      <a:pt x="173" y="592"/>
                    </a:cubicBezTo>
                    <a:cubicBezTo>
                      <a:pt x="173" y="625"/>
                      <a:pt x="200" y="653"/>
                      <a:pt x="234" y="653"/>
                    </a:cubicBezTo>
                    <a:cubicBezTo>
                      <a:pt x="267" y="653"/>
                      <a:pt x="295" y="625"/>
                      <a:pt x="295" y="592"/>
                    </a:cubicBezTo>
                    <a:cubicBezTo>
                      <a:pt x="295" y="558"/>
                      <a:pt x="267" y="531"/>
                      <a:pt x="234" y="531"/>
                    </a:cubicBezTo>
                    <a:cubicBezTo>
                      <a:pt x="233" y="531"/>
                      <a:pt x="233" y="531"/>
                      <a:pt x="233" y="531"/>
                    </a:cubicBezTo>
                    <a:cubicBezTo>
                      <a:pt x="202" y="378"/>
                      <a:pt x="202" y="378"/>
                      <a:pt x="202" y="378"/>
                    </a:cubicBezTo>
                    <a:cubicBezTo>
                      <a:pt x="222" y="368"/>
                      <a:pt x="237" y="347"/>
                      <a:pt x="237" y="323"/>
                    </a:cubicBezTo>
                    <a:cubicBezTo>
                      <a:pt x="237" y="303"/>
                      <a:pt x="228" y="286"/>
                      <a:pt x="213" y="275"/>
                    </a:cubicBezTo>
                    <a:cubicBezTo>
                      <a:pt x="294" y="116"/>
                      <a:pt x="294" y="116"/>
                      <a:pt x="294" y="116"/>
                    </a:cubicBezTo>
                    <a:cubicBezTo>
                      <a:pt x="302" y="120"/>
                      <a:pt x="311" y="122"/>
                      <a:pt x="320" y="122"/>
                    </a:cubicBezTo>
                    <a:cubicBezTo>
                      <a:pt x="330" y="122"/>
                      <a:pt x="338" y="120"/>
                      <a:pt x="346" y="116"/>
                    </a:cubicBezTo>
                    <a:cubicBezTo>
                      <a:pt x="427" y="275"/>
                      <a:pt x="427" y="275"/>
                      <a:pt x="427" y="275"/>
                    </a:cubicBezTo>
                    <a:cubicBezTo>
                      <a:pt x="413" y="286"/>
                      <a:pt x="404" y="303"/>
                      <a:pt x="404" y="323"/>
                    </a:cubicBezTo>
                    <a:cubicBezTo>
                      <a:pt x="404" y="347"/>
                      <a:pt x="418" y="368"/>
                      <a:pt x="439" y="378"/>
                    </a:cubicBezTo>
                    <a:cubicBezTo>
                      <a:pt x="408" y="531"/>
                      <a:pt x="408" y="531"/>
                      <a:pt x="408" y="531"/>
                    </a:cubicBezTo>
                    <a:cubicBezTo>
                      <a:pt x="408" y="531"/>
                      <a:pt x="407" y="531"/>
                      <a:pt x="407" y="531"/>
                    </a:cubicBezTo>
                    <a:cubicBezTo>
                      <a:pt x="373" y="531"/>
                      <a:pt x="346" y="558"/>
                      <a:pt x="346" y="592"/>
                    </a:cubicBezTo>
                    <a:cubicBezTo>
                      <a:pt x="346" y="625"/>
                      <a:pt x="373" y="653"/>
                      <a:pt x="407" y="653"/>
                    </a:cubicBezTo>
                    <a:cubicBezTo>
                      <a:pt x="440" y="653"/>
                      <a:pt x="468" y="625"/>
                      <a:pt x="468" y="592"/>
                    </a:cubicBezTo>
                    <a:cubicBezTo>
                      <a:pt x="468" y="564"/>
                      <a:pt x="448" y="540"/>
                      <a:pt x="422" y="533"/>
                    </a:cubicBezTo>
                    <a:cubicBezTo>
                      <a:pt x="452" y="382"/>
                      <a:pt x="452" y="382"/>
                      <a:pt x="452" y="382"/>
                    </a:cubicBezTo>
                    <a:cubicBezTo>
                      <a:pt x="456" y="383"/>
                      <a:pt x="460" y="383"/>
                      <a:pt x="464" y="383"/>
                    </a:cubicBezTo>
                    <a:cubicBezTo>
                      <a:pt x="469" y="383"/>
                      <a:pt x="474" y="383"/>
                      <a:pt x="478" y="382"/>
                    </a:cubicBezTo>
                    <a:cubicBezTo>
                      <a:pt x="553" y="537"/>
                      <a:pt x="553" y="537"/>
                      <a:pt x="553" y="537"/>
                    </a:cubicBezTo>
                    <a:cubicBezTo>
                      <a:pt x="533" y="547"/>
                      <a:pt x="519" y="568"/>
                      <a:pt x="519" y="592"/>
                    </a:cubicBezTo>
                    <a:cubicBezTo>
                      <a:pt x="519" y="625"/>
                      <a:pt x="546" y="653"/>
                      <a:pt x="580" y="653"/>
                    </a:cubicBezTo>
                    <a:cubicBezTo>
                      <a:pt x="613" y="653"/>
                      <a:pt x="641" y="625"/>
                      <a:pt x="641" y="592"/>
                    </a:cubicBezTo>
                    <a:cubicBezTo>
                      <a:pt x="641" y="558"/>
                      <a:pt x="613" y="531"/>
                      <a:pt x="580" y="531"/>
                    </a:cubicBezTo>
                    <a:close/>
                    <a:moveTo>
                      <a:pt x="108" y="592"/>
                    </a:moveTo>
                    <a:cubicBezTo>
                      <a:pt x="108" y="618"/>
                      <a:pt x="87" y="639"/>
                      <a:pt x="61" y="639"/>
                    </a:cubicBezTo>
                    <a:cubicBezTo>
                      <a:pt x="35" y="639"/>
                      <a:pt x="14" y="618"/>
                      <a:pt x="14" y="592"/>
                    </a:cubicBezTo>
                    <a:cubicBezTo>
                      <a:pt x="14" y="566"/>
                      <a:pt x="35" y="545"/>
                      <a:pt x="61" y="545"/>
                    </a:cubicBezTo>
                    <a:cubicBezTo>
                      <a:pt x="87" y="545"/>
                      <a:pt x="108" y="566"/>
                      <a:pt x="108" y="592"/>
                    </a:cubicBezTo>
                    <a:close/>
                    <a:moveTo>
                      <a:pt x="281" y="592"/>
                    </a:moveTo>
                    <a:cubicBezTo>
                      <a:pt x="281" y="618"/>
                      <a:pt x="260" y="639"/>
                      <a:pt x="234" y="639"/>
                    </a:cubicBezTo>
                    <a:cubicBezTo>
                      <a:pt x="208" y="639"/>
                      <a:pt x="187" y="618"/>
                      <a:pt x="187" y="592"/>
                    </a:cubicBezTo>
                    <a:cubicBezTo>
                      <a:pt x="187" y="566"/>
                      <a:pt x="208" y="545"/>
                      <a:pt x="234" y="545"/>
                    </a:cubicBezTo>
                    <a:cubicBezTo>
                      <a:pt x="260" y="545"/>
                      <a:pt x="281" y="566"/>
                      <a:pt x="281" y="592"/>
                    </a:cubicBezTo>
                    <a:close/>
                    <a:moveTo>
                      <a:pt x="223" y="323"/>
                    </a:moveTo>
                    <a:cubicBezTo>
                      <a:pt x="223" y="348"/>
                      <a:pt x="202" y="369"/>
                      <a:pt x="176" y="369"/>
                    </a:cubicBezTo>
                    <a:cubicBezTo>
                      <a:pt x="150" y="369"/>
                      <a:pt x="129" y="348"/>
                      <a:pt x="129" y="323"/>
                    </a:cubicBezTo>
                    <a:cubicBezTo>
                      <a:pt x="129" y="297"/>
                      <a:pt x="150" y="276"/>
                      <a:pt x="176" y="276"/>
                    </a:cubicBezTo>
                    <a:cubicBezTo>
                      <a:pt x="202" y="276"/>
                      <a:pt x="223" y="297"/>
                      <a:pt x="223" y="323"/>
                    </a:cubicBezTo>
                    <a:close/>
                    <a:moveTo>
                      <a:pt x="273" y="61"/>
                    </a:moveTo>
                    <a:cubicBezTo>
                      <a:pt x="273" y="35"/>
                      <a:pt x="294" y="14"/>
                      <a:pt x="320" y="14"/>
                    </a:cubicBezTo>
                    <a:cubicBezTo>
                      <a:pt x="346" y="14"/>
                      <a:pt x="367" y="35"/>
                      <a:pt x="367" y="61"/>
                    </a:cubicBezTo>
                    <a:cubicBezTo>
                      <a:pt x="367" y="87"/>
                      <a:pt x="346" y="108"/>
                      <a:pt x="320" y="108"/>
                    </a:cubicBezTo>
                    <a:cubicBezTo>
                      <a:pt x="294" y="108"/>
                      <a:pt x="273" y="87"/>
                      <a:pt x="273" y="61"/>
                    </a:cubicBezTo>
                    <a:close/>
                    <a:moveTo>
                      <a:pt x="454" y="592"/>
                    </a:moveTo>
                    <a:cubicBezTo>
                      <a:pt x="454" y="618"/>
                      <a:pt x="433" y="639"/>
                      <a:pt x="407" y="639"/>
                    </a:cubicBezTo>
                    <a:cubicBezTo>
                      <a:pt x="381" y="639"/>
                      <a:pt x="360" y="618"/>
                      <a:pt x="360" y="592"/>
                    </a:cubicBezTo>
                    <a:cubicBezTo>
                      <a:pt x="360" y="566"/>
                      <a:pt x="381" y="545"/>
                      <a:pt x="407" y="545"/>
                    </a:cubicBezTo>
                    <a:cubicBezTo>
                      <a:pt x="433" y="545"/>
                      <a:pt x="454" y="566"/>
                      <a:pt x="454" y="592"/>
                    </a:cubicBezTo>
                    <a:close/>
                    <a:moveTo>
                      <a:pt x="418" y="323"/>
                    </a:moveTo>
                    <a:cubicBezTo>
                      <a:pt x="418" y="297"/>
                      <a:pt x="439" y="276"/>
                      <a:pt x="464" y="276"/>
                    </a:cubicBezTo>
                    <a:cubicBezTo>
                      <a:pt x="490" y="276"/>
                      <a:pt x="511" y="297"/>
                      <a:pt x="511" y="323"/>
                    </a:cubicBezTo>
                    <a:cubicBezTo>
                      <a:pt x="511" y="348"/>
                      <a:pt x="490" y="369"/>
                      <a:pt x="464" y="369"/>
                    </a:cubicBezTo>
                    <a:cubicBezTo>
                      <a:pt x="439" y="369"/>
                      <a:pt x="418" y="348"/>
                      <a:pt x="418" y="323"/>
                    </a:cubicBezTo>
                    <a:close/>
                    <a:moveTo>
                      <a:pt x="580" y="639"/>
                    </a:moveTo>
                    <a:cubicBezTo>
                      <a:pt x="554" y="639"/>
                      <a:pt x="533" y="618"/>
                      <a:pt x="533" y="592"/>
                    </a:cubicBezTo>
                    <a:cubicBezTo>
                      <a:pt x="533" y="566"/>
                      <a:pt x="554" y="545"/>
                      <a:pt x="580" y="545"/>
                    </a:cubicBezTo>
                    <a:cubicBezTo>
                      <a:pt x="606" y="545"/>
                      <a:pt x="627" y="566"/>
                      <a:pt x="627" y="592"/>
                    </a:cubicBezTo>
                    <a:cubicBezTo>
                      <a:pt x="627" y="618"/>
                      <a:pt x="606" y="639"/>
                      <a:pt x="580" y="6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 dirty="0">
                  <a:solidFill>
                    <a:srgbClr val="000000"/>
                  </a:solidFill>
                  <a:latin typeface="Helvetica"/>
                  <a:cs typeface="Helvetica"/>
                </a:endParaRPr>
              </a:p>
            </p:txBody>
          </p:sp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xmlns="" id="{C943ED4D-5525-4207-92DA-9E057B6F6AA6}"/>
              </a:ext>
            </a:extLst>
          </p:cNvPr>
          <p:cNvGrpSpPr/>
          <p:nvPr/>
        </p:nvGrpSpPr>
        <p:grpSpPr>
          <a:xfrm>
            <a:off x="6170016" y="4810074"/>
            <a:ext cx="5650620" cy="968934"/>
            <a:chOff x="6171182" y="4810074"/>
            <a:chExt cx="5650620" cy="96893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962EA85E-0EA8-E348-9255-4E3AF1DEBA72}"/>
                </a:ext>
              </a:extLst>
            </p:cNvPr>
            <p:cNvGrpSpPr/>
            <p:nvPr/>
          </p:nvGrpSpPr>
          <p:grpSpPr>
            <a:xfrm>
              <a:off x="6171182" y="4810074"/>
              <a:ext cx="968934" cy="968934"/>
              <a:chOff x="6171182" y="4810074"/>
              <a:chExt cx="968934" cy="968934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xmlns="" id="{FDD5DB13-31BC-B045-8D38-B42D7A73B5D8}"/>
                  </a:ext>
                </a:extLst>
              </p:cNvPr>
              <p:cNvSpPr/>
              <p:nvPr/>
            </p:nvSpPr>
            <p:spPr>
              <a:xfrm>
                <a:off x="6171182" y="4810074"/>
                <a:ext cx="968934" cy="968934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rgbClr val="000000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6" name="Freeform 22">
                <a:extLst>
                  <a:ext uri="{FF2B5EF4-FFF2-40B4-BE49-F238E27FC236}">
                    <a16:creationId xmlns:a16="http://schemas.microsoft.com/office/drawing/2014/main" xmlns="" id="{D26F28B3-5490-CB4F-A183-0CB6A2C3F1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49337" y="5065014"/>
                <a:ext cx="646763" cy="452218"/>
              </a:xfrm>
              <a:custGeom>
                <a:avLst/>
                <a:gdLst>
                  <a:gd name="T0" fmla="*/ 267 w 431"/>
                  <a:gd name="T1" fmla="*/ 136 h 325"/>
                  <a:gd name="T2" fmla="*/ 370 w 431"/>
                  <a:gd name="T3" fmla="*/ 185 h 325"/>
                  <a:gd name="T4" fmla="*/ 267 w 431"/>
                  <a:gd name="T5" fmla="*/ 239 h 325"/>
                  <a:gd name="T6" fmla="*/ 265 w 431"/>
                  <a:gd name="T7" fmla="*/ 245 h 325"/>
                  <a:gd name="T8" fmla="*/ 269 w 431"/>
                  <a:gd name="T9" fmla="*/ 248 h 325"/>
                  <a:gd name="T10" fmla="*/ 271 w 431"/>
                  <a:gd name="T11" fmla="*/ 247 h 325"/>
                  <a:gd name="T12" fmla="*/ 383 w 431"/>
                  <a:gd name="T13" fmla="*/ 188 h 325"/>
                  <a:gd name="T14" fmla="*/ 386 w 431"/>
                  <a:gd name="T15" fmla="*/ 184 h 325"/>
                  <a:gd name="T16" fmla="*/ 383 w 431"/>
                  <a:gd name="T17" fmla="*/ 180 h 325"/>
                  <a:gd name="T18" fmla="*/ 271 w 431"/>
                  <a:gd name="T19" fmla="*/ 128 h 325"/>
                  <a:gd name="T20" fmla="*/ 265 w 431"/>
                  <a:gd name="T21" fmla="*/ 130 h 325"/>
                  <a:gd name="T22" fmla="*/ 267 w 431"/>
                  <a:gd name="T23" fmla="*/ 136 h 325"/>
                  <a:gd name="T24" fmla="*/ 202 w 431"/>
                  <a:gd name="T25" fmla="*/ 268 h 325"/>
                  <a:gd name="T26" fmla="*/ 203 w 431"/>
                  <a:gd name="T27" fmla="*/ 268 h 325"/>
                  <a:gd name="T28" fmla="*/ 207 w 431"/>
                  <a:gd name="T29" fmla="*/ 265 h 325"/>
                  <a:gd name="T30" fmla="*/ 252 w 431"/>
                  <a:gd name="T31" fmla="*/ 113 h 325"/>
                  <a:gd name="T32" fmla="*/ 248 w 431"/>
                  <a:gd name="T33" fmla="*/ 107 h 325"/>
                  <a:gd name="T34" fmla="*/ 243 w 431"/>
                  <a:gd name="T35" fmla="*/ 110 h 325"/>
                  <a:gd name="T36" fmla="*/ 198 w 431"/>
                  <a:gd name="T37" fmla="*/ 262 h 325"/>
                  <a:gd name="T38" fmla="*/ 202 w 431"/>
                  <a:gd name="T39" fmla="*/ 268 h 325"/>
                  <a:gd name="T40" fmla="*/ 386 w 431"/>
                  <a:gd name="T41" fmla="*/ 0 h 325"/>
                  <a:gd name="T42" fmla="*/ 46 w 431"/>
                  <a:gd name="T43" fmla="*/ 0 h 325"/>
                  <a:gd name="T44" fmla="*/ 0 w 431"/>
                  <a:gd name="T45" fmla="*/ 47 h 325"/>
                  <a:gd name="T46" fmla="*/ 0 w 431"/>
                  <a:gd name="T47" fmla="*/ 320 h 325"/>
                  <a:gd name="T48" fmla="*/ 5 w 431"/>
                  <a:gd name="T49" fmla="*/ 325 h 325"/>
                  <a:gd name="T50" fmla="*/ 427 w 431"/>
                  <a:gd name="T51" fmla="*/ 325 h 325"/>
                  <a:gd name="T52" fmla="*/ 431 w 431"/>
                  <a:gd name="T53" fmla="*/ 320 h 325"/>
                  <a:gd name="T54" fmla="*/ 431 w 431"/>
                  <a:gd name="T55" fmla="*/ 47 h 325"/>
                  <a:gd name="T56" fmla="*/ 386 w 431"/>
                  <a:gd name="T57" fmla="*/ 0 h 325"/>
                  <a:gd name="T58" fmla="*/ 422 w 431"/>
                  <a:gd name="T59" fmla="*/ 315 h 325"/>
                  <a:gd name="T60" fmla="*/ 9 w 431"/>
                  <a:gd name="T61" fmla="*/ 315 h 325"/>
                  <a:gd name="T62" fmla="*/ 9 w 431"/>
                  <a:gd name="T63" fmla="*/ 64 h 325"/>
                  <a:gd name="T64" fmla="*/ 422 w 431"/>
                  <a:gd name="T65" fmla="*/ 64 h 325"/>
                  <a:gd name="T66" fmla="*/ 422 w 431"/>
                  <a:gd name="T67" fmla="*/ 315 h 325"/>
                  <a:gd name="T68" fmla="*/ 422 w 431"/>
                  <a:gd name="T69" fmla="*/ 55 h 325"/>
                  <a:gd name="T70" fmla="*/ 9 w 431"/>
                  <a:gd name="T71" fmla="*/ 55 h 325"/>
                  <a:gd name="T72" fmla="*/ 9 w 431"/>
                  <a:gd name="T73" fmla="*/ 47 h 325"/>
                  <a:gd name="T74" fmla="*/ 46 w 431"/>
                  <a:gd name="T75" fmla="*/ 9 h 325"/>
                  <a:gd name="T76" fmla="*/ 386 w 431"/>
                  <a:gd name="T77" fmla="*/ 9 h 325"/>
                  <a:gd name="T78" fmla="*/ 422 w 431"/>
                  <a:gd name="T79" fmla="*/ 47 h 325"/>
                  <a:gd name="T80" fmla="*/ 422 w 431"/>
                  <a:gd name="T81" fmla="*/ 55 h 325"/>
                  <a:gd name="T82" fmla="*/ 67 w 431"/>
                  <a:gd name="T83" fmla="*/ 195 h 325"/>
                  <a:gd name="T84" fmla="*/ 179 w 431"/>
                  <a:gd name="T85" fmla="*/ 247 h 325"/>
                  <a:gd name="T86" fmla="*/ 181 w 431"/>
                  <a:gd name="T87" fmla="*/ 248 h 325"/>
                  <a:gd name="T88" fmla="*/ 185 w 431"/>
                  <a:gd name="T89" fmla="*/ 245 h 325"/>
                  <a:gd name="T90" fmla="*/ 183 w 431"/>
                  <a:gd name="T91" fmla="*/ 239 h 325"/>
                  <a:gd name="T92" fmla="*/ 80 w 431"/>
                  <a:gd name="T93" fmla="*/ 191 h 325"/>
                  <a:gd name="T94" fmla="*/ 183 w 431"/>
                  <a:gd name="T95" fmla="*/ 136 h 325"/>
                  <a:gd name="T96" fmla="*/ 185 w 431"/>
                  <a:gd name="T97" fmla="*/ 130 h 325"/>
                  <a:gd name="T98" fmla="*/ 179 w 431"/>
                  <a:gd name="T99" fmla="*/ 128 h 325"/>
                  <a:gd name="T100" fmla="*/ 67 w 431"/>
                  <a:gd name="T101" fmla="*/ 187 h 325"/>
                  <a:gd name="T102" fmla="*/ 64 w 431"/>
                  <a:gd name="T103" fmla="*/ 191 h 325"/>
                  <a:gd name="T104" fmla="*/ 67 w 431"/>
                  <a:gd name="T105" fmla="*/ 19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31" h="325">
                    <a:moveTo>
                      <a:pt x="267" y="136"/>
                    </a:moveTo>
                    <a:cubicBezTo>
                      <a:pt x="370" y="185"/>
                      <a:pt x="370" y="185"/>
                      <a:pt x="370" y="185"/>
                    </a:cubicBezTo>
                    <a:cubicBezTo>
                      <a:pt x="267" y="239"/>
                      <a:pt x="267" y="239"/>
                      <a:pt x="267" y="239"/>
                    </a:cubicBezTo>
                    <a:cubicBezTo>
                      <a:pt x="265" y="240"/>
                      <a:pt x="264" y="243"/>
                      <a:pt x="265" y="245"/>
                    </a:cubicBezTo>
                    <a:cubicBezTo>
                      <a:pt x="266" y="247"/>
                      <a:pt x="268" y="248"/>
                      <a:pt x="269" y="248"/>
                    </a:cubicBezTo>
                    <a:cubicBezTo>
                      <a:pt x="270" y="248"/>
                      <a:pt x="271" y="248"/>
                      <a:pt x="271" y="247"/>
                    </a:cubicBezTo>
                    <a:cubicBezTo>
                      <a:pt x="383" y="188"/>
                      <a:pt x="383" y="188"/>
                      <a:pt x="383" y="188"/>
                    </a:cubicBezTo>
                    <a:cubicBezTo>
                      <a:pt x="385" y="188"/>
                      <a:pt x="386" y="186"/>
                      <a:pt x="386" y="184"/>
                    </a:cubicBezTo>
                    <a:cubicBezTo>
                      <a:pt x="386" y="182"/>
                      <a:pt x="385" y="181"/>
                      <a:pt x="383" y="180"/>
                    </a:cubicBezTo>
                    <a:cubicBezTo>
                      <a:pt x="271" y="128"/>
                      <a:pt x="271" y="128"/>
                      <a:pt x="271" y="128"/>
                    </a:cubicBezTo>
                    <a:cubicBezTo>
                      <a:pt x="269" y="127"/>
                      <a:pt x="266" y="128"/>
                      <a:pt x="265" y="130"/>
                    </a:cubicBezTo>
                    <a:cubicBezTo>
                      <a:pt x="264" y="132"/>
                      <a:pt x="265" y="135"/>
                      <a:pt x="267" y="136"/>
                    </a:cubicBezTo>
                    <a:close/>
                    <a:moveTo>
                      <a:pt x="202" y="268"/>
                    </a:moveTo>
                    <a:cubicBezTo>
                      <a:pt x="202" y="268"/>
                      <a:pt x="202" y="268"/>
                      <a:pt x="203" y="268"/>
                    </a:cubicBezTo>
                    <a:cubicBezTo>
                      <a:pt x="205" y="268"/>
                      <a:pt x="207" y="267"/>
                      <a:pt x="207" y="265"/>
                    </a:cubicBezTo>
                    <a:cubicBezTo>
                      <a:pt x="252" y="113"/>
                      <a:pt x="252" y="113"/>
                      <a:pt x="252" y="113"/>
                    </a:cubicBezTo>
                    <a:cubicBezTo>
                      <a:pt x="252" y="111"/>
                      <a:pt x="251" y="108"/>
                      <a:pt x="248" y="107"/>
                    </a:cubicBezTo>
                    <a:cubicBezTo>
                      <a:pt x="246" y="106"/>
                      <a:pt x="243" y="108"/>
                      <a:pt x="243" y="110"/>
                    </a:cubicBezTo>
                    <a:cubicBezTo>
                      <a:pt x="198" y="262"/>
                      <a:pt x="198" y="262"/>
                      <a:pt x="198" y="262"/>
                    </a:cubicBezTo>
                    <a:cubicBezTo>
                      <a:pt x="198" y="265"/>
                      <a:pt x="199" y="267"/>
                      <a:pt x="202" y="268"/>
                    </a:cubicBezTo>
                    <a:close/>
                    <a:moveTo>
                      <a:pt x="386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21" y="0"/>
                      <a:pt x="0" y="21"/>
                      <a:pt x="0" y="47"/>
                    </a:cubicBezTo>
                    <a:cubicBezTo>
                      <a:pt x="0" y="320"/>
                      <a:pt x="0" y="320"/>
                      <a:pt x="0" y="320"/>
                    </a:cubicBezTo>
                    <a:cubicBezTo>
                      <a:pt x="0" y="323"/>
                      <a:pt x="2" y="325"/>
                      <a:pt x="5" y="325"/>
                    </a:cubicBezTo>
                    <a:cubicBezTo>
                      <a:pt x="427" y="325"/>
                      <a:pt x="427" y="325"/>
                      <a:pt x="427" y="325"/>
                    </a:cubicBezTo>
                    <a:cubicBezTo>
                      <a:pt x="429" y="325"/>
                      <a:pt x="431" y="323"/>
                      <a:pt x="431" y="320"/>
                    </a:cubicBezTo>
                    <a:cubicBezTo>
                      <a:pt x="431" y="47"/>
                      <a:pt x="431" y="47"/>
                      <a:pt x="431" y="47"/>
                    </a:cubicBezTo>
                    <a:cubicBezTo>
                      <a:pt x="431" y="21"/>
                      <a:pt x="411" y="0"/>
                      <a:pt x="386" y="0"/>
                    </a:cubicBezTo>
                    <a:close/>
                    <a:moveTo>
                      <a:pt x="422" y="315"/>
                    </a:moveTo>
                    <a:cubicBezTo>
                      <a:pt x="9" y="315"/>
                      <a:pt x="9" y="315"/>
                      <a:pt x="9" y="315"/>
                    </a:cubicBezTo>
                    <a:cubicBezTo>
                      <a:pt x="9" y="64"/>
                      <a:pt x="9" y="64"/>
                      <a:pt x="9" y="64"/>
                    </a:cubicBezTo>
                    <a:cubicBezTo>
                      <a:pt x="422" y="64"/>
                      <a:pt x="422" y="64"/>
                      <a:pt x="422" y="64"/>
                    </a:cubicBezTo>
                    <a:lnTo>
                      <a:pt x="422" y="315"/>
                    </a:lnTo>
                    <a:close/>
                    <a:moveTo>
                      <a:pt x="422" y="55"/>
                    </a:moveTo>
                    <a:cubicBezTo>
                      <a:pt x="9" y="55"/>
                      <a:pt x="9" y="55"/>
                      <a:pt x="9" y="55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26"/>
                      <a:pt x="26" y="9"/>
                      <a:pt x="46" y="9"/>
                    </a:cubicBezTo>
                    <a:cubicBezTo>
                      <a:pt x="386" y="9"/>
                      <a:pt x="386" y="9"/>
                      <a:pt x="386" y="9"/>
                    </a:cubicBezTo>
                    <a:cubicBezTo>
                      <a:pt x="406" y="9"/>
                      <a:pt x="422" y="26"/>
                      <a:pt x="422" y="47"/>
                    </a:cubicBezTo>
                    <a:lnTo>
                      <a:pt x="422" y="55"/>
                    </a:lnTo>
                    <a:close/>
                    <a:moveTo>
                      <a:pt x="67" y="195"/>
                    </a:moveTo>
                    <a:cubicBezTo>
                      <a:pt x="179" y="247"/>
                      <a:pt x="179" y="247"/>
                      <a:pt x="179" y="247"/>
                    </a:cubicBezTo>
                    <a:cubicBezTo>
                      <a:pt x="179" y="248"/>
                      <a:pt x="180" y="248"/>
                      <a:pt x="181" y="248"/>
                    </a:cubicBezTo>
                    <a:cubicBezTo>
                      <a:pt x="182" y="248"/>
                      <a:pt x="184" y="247"/>
                      <a:pt x="185" y="245"/>
                    </a:cubicBezTo>
                    <a:cubicBezTo>
                      <a:pt x="186" y="243"/>
                      <a:pt x="185" y="240"/>
                      <a:pt x="183" y="239"/>
                    </a:cubicBezTo>
                    <a:cubicBezTo>
                      <a:pt x="80" y="191"/>
                      <a:pt x="80" y="191"/>
                      <a:pt x="80" y="191"/>
                    </a:cubicBezTo>
                    <a:cubicBezTo>
                      <a:pt x="183" y="136"/>
                      <a:pt x="183" y="136"/>
                      <a:pt x="183" y="136"/>
                    </a:cubicBezTo>
                    <a:cubicBezTo>
                      <a:pt x="185" y="135"/>
                      <a:pt x="186" y="132"/>
                      <a:pt x="185" y="130"/>
                    </a:cubicBezTo>
                    <a:cubicBezTo>
                      <a:pt x="184" y="127"/>
                      <a:pt x="181" y="127"/>
                      <a:pt x="179" y="128"/>
                    </a:cubicBezTo>
                    <a:cubicBezTo>
                      <a:pt x="67" y="187"/>
                      <a:pt x="67" y="187"/>
                      <a:pt x="67" y="187"/>
                    </a:cubicBezTo>
                    <a:cubicBezTo>
                      <a:pt x="65" y="188"/>
                      <a:pt x="64" y="189"/>
                      <a:pt x="64" y="191"/>
                    </a:cubicBezTo>
                    <a:cubicBezTo>
                      <a:pt x="64" y="193"/>
                      <a:pt x="65" y="194"/>
                      <a:pt x="67" y="1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 dirty="0">
                  <a:solidFill>
                    <a:srgbClr val="000000"/>
                  </a:solidFill>
                  <a:latin typeface="Helvetica"/>
                  <a:cs typeface="Helvetica"/>
                </a:endParaRP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C6855A71-79BD-A84D-87AB-DEB207E9AF84}"/>
                </a:ext>
              </a:extLst>
            </p:cNvPr>
            <p:cNvSpPr/>
            <p:nvPr/>
          </p:nvSpPr>
          <p:spPr>
            <a:xfrm>
              <a:off x="7176120" y="4915976"/>
              <a:ext cx="4645682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000000"/>
                  </a:solidFill>
                  <a:latin typeface="Helvetica"/>
                  <a:cs typeface="Helvetica"/>
                </a:rPr>
                <a:t>.. and delivered via streaming APIs or to GUI 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xmlns="" id="{541C51D6-7356-4EB8-8707-BD4B1E633371}"/>
              </a:ext>
            </a:extLst>
          </p:cNvPr>
          <p:cNvGrpSpPr/>
          <p:nvPr/>
        </p:nvGrpSpPr>
        <p:grpSpPr>
          <a:xfrm>
            <a:off x="6170016" y="3479501"/>
            <a:ext cx="6118672" cy="914400"/>
            <a:chOff x="6170016" y="3479501"/>
            <a:chExt cx="6118672" cy="91440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A5B6F402-C2B7-4BC4-889B-25671CB56412}"/>
                </a:ext>
              </a:extLst>
            </p:cNvPr>
            <p:cNvSpPr/>
            <p:nvPr/>
          </p:nvSpPr>
          <p:spPr>
            <a:xfrm>
              <a:off x="7140116" y="3558136"/>
              <a:ext cx="5148572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000000"/>
                  </a:solidFill>
                  <a:latin typeface="Helvetica"/>
                  <a:cs typeface="Helvetica"/>
                </a:rPr>
                <a:t>Digital twins collaborate to analyze, learn &amp; predict performance</a:t>
              </a: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xmlns="" id="{495BDE52-A1F9-4C70-B939-7DCB9747EE18}"/>
                </a:ext>
              </a:extLst>
            </p:cNvPr>
            <p:cNvGrpSpPr/>
            <p:nvPr/>
          </p:nvGrpSpPr>
          <p:grpSpPr>
            <a:xfrm>
              <a:off x="6170016" y="3479501"/>
              <a:ext cx="914400" cy="914400"/>
              <a:chOff x="2324784" y="2297322"/>
              <a:chExt cx="914400" cy="914400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xmlns="" id="{19F933B4-459B-4946-9A1A-FDA3A0C6DB32}"/>
                  </a:ext>
                </a:extLst>
              </p:cNvPr>
              <p:cNvSpPr/>
              <p:nvPr/>
            </p:nvSpPr>
            <p:spPr>
              <a:xfrm>
                <a:off x="2324784" y="2297322"/>
                <a:ext cx="914400" cy="91440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rgbClr val="000000"/>
                  </a:solidFill>
                  <a:latin typeface="Helvetica"/>
                  <a:cs typeface="Helvetica"/>
                </a:endParaRPr>
              </a:p>
            </p:txBody>
          </p:sp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xmlns="" id="{D636069E-5E2B-4ECE-9DBF-8A75B4C677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82078" y="2427136"/>
                <a:ext cx="799812" cy="654773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FAF8C67-B1CE-4BDE-82EB-C88D18DC8423}"/>
              </a:ext>
            </a:extLst>
          </p:cNvPr>
          <p:cNvGrpSpPr/>
          <p:nvPr/>
        </p:nvGrpSpPr>
        <p:grpSpPr>
          <a:xfrm>
            <a:off x="6170016" y="2224460"/>
            <a:ext cx="5927127" cy="914400"/>
            <a:chOff x="6215518" y="2224460"/>
            <a:chExt cx="5927127" cy="9144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5061898-771D-3D40-9A4D-CEF0EABD1B82}"/>
                </a:ext>
              </a:extLst>
            </p:cNvPr>
            <p:cNvSpPr/>
            <p:nvPr/>
          </p:nvSpPr>
          <p:spPr>
            <a:xfrm>
              <a:off x="7169088" y="2303095"/>
              <a:ext cx="4973557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000000"/>
                  </a:solidFill>
                  <a:latin typeface="Helvetica"/>
                  <a:cs typeface="Helvetica"/>
                </a:rPr>
                <a:t>Streaming data builds a stateful digital twin model in real-time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xmlns="" id="{722F9244-AC53-496E-A791-5F2AE25267E5}"/>
                </a:ext>
              </a:extLst>
            </p:cNvPr>
            <p:cNvGrpSpPr/>
            <p:nvPr/>
          </p:nvGrpSpPr>
          <p:grpSpPr>
            <a:xfrm>
              <a:off x="6215518" y="2224460"/>
              <a:ext cx="914400" cy="914400"/>
              <a:chOff x="4789030" y="2860834"/>
              <a:chExt cx="914400" cy="914400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xmlns="" id="{2249A47E-5F42-4145-9693-3E488CB2F2BB}"/>
                  </a:ext>
                </a:extLst>
              </p:cNvPr>
              <p:cNvSpPr/>
              <p:nvPr/>
            </p:nvSpPr>
            <p:spPr>
              <a:xfrm>
                <a:off x="4789030" y="2860834"/>
                <a:ext cx="914400" cy="91440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rgbClr val="000000"/>
                  </a:solidFill>
                  <a:latin typeface="Helvetica"/>
                  <a:cs typeface="Helvetica"/>
                </a:endParaRPr>
              </a:p>
            </p:txBody>
          </p:sp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xmlns="" id="{E4F1D7A0-4D1B-406E-BB4D-F35C62CB31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37565" y="2965056"/>
                <a:ext cx="817331" cy="705956"/>
              </a:xfrm>
              <a:prstGeom prst="rect">
                <a:avLst/>
              </a:prstGeom>
            </p:spPr>
          </p:pic>
        </p:grp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xmlns="" id="{7CDF094F-45D7-433C-A75D-B8C5FF80D6ED}"/>
              </a:ext>
            </a:extLst>
          </p:cNvPr>
          <p:cNvGrpSpPr/>
          <p:nvPr/>
        </p:nvGrpSpPr>
        <p:grpSpPr>
          <a:xfrm>
            <a:off x="-45480" y="4288926"/>
            <a:ext cx="5887957" cy="914400"/>
            <a:chOff x="-184527" y="4288926"/>
            <a:chExt cx="5887957" cy="9144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138E705D-A5B9-E647-9712-26E4B4EC3C80}"/>
                </a:ext>
              </a:extLst>
            </p:cNvPr>
            <p:cNvGrpSpPr/>
            <p:nvPr/>
          </p:nvGrpSpPr>
          <p:grpSpPr>
            <a:xfrm>
              <a:off x="4789030" y="4288926"/>
              <a:ext cx="914400" cy="914400"/>
              <a:chOff x="6129867" y="3591560"/>
              <a:chExt cx="1016000" cy="10160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2F34A225-FF65-0245-848A-D174167ADCB8}"/>
                  </a:ext>
                </a:extLst>
              </p:cNvPr>
              <p:cNvSpPr/>
              <p:nvPr/>
            </p:nvSpPr>
            <p:spPr>
              <a:xfrm>
                <a:off x="6129867" y="3591560"/>
                <a:ext cx="1016000" cy="101600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rgbClr val="000000"/>
                  </a:solidFill>
                  <a:latin typeface="Helvetica"/>
                  <a:cs typeface="Helvetica"/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99137103-ADB3-C241-A8D0-2D4B671E7ADC}"/>
                  </a:ext>
                </a:extLst>
              </p:cNvPr>
              <p:cNvGrpSpPr/>
              <p:nvPr/>
            </p:nvGrpSpPr>
            <p:grpSpPr>
              <a:xfrm>
                <a:off x="6374477" y="3813454"/>
                <a:ext cx="580709" cy="566680"/>
                <a:chOff x="9928225" y="2871788"/>
                <a:chExt cx="328613" cy="320675"/>
              </a:xfrm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xmlns="" id="{0B949FC2-0210-3244-8DDC-D80C91F5955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952038" y="2871788"/>
                  <a:ext cx="304800" cy="296863"/>
                </a:xfrm>
                <a:custGeom>
                  <a:avLst/>
                  <a:gdLst>
                    <a:gd name="T0" fmla="*/ 173 w 180"/>
                    <a:gd name="T1" fmla="*/ 2 h 175"/>
                    <a:gd name="T2" fmla="*/ 163 w 180"/>
                    <a:gd name="T3" fmla="*/ 0 h 175"/>
                    <a:gd name="T4" fmla="*/ 98 w 180"/>
                    <a:gd name="T5" fmla="*/ 29 h 175"/>
                    <a:gd name="T6" fmla="*/ 65 w 180"/>
                    <a:gd name="T7" fmla="*/ 65 h 175"/>
                    <a:gd name="T8" fmla="*/ 25 w 180"/>
                    <a:gd name="T9" fmla="*/ 68 h 175"/>
                    <a:gd name="T10" fmla="*/ 0 w 180"/>
                    <a:gd name="T11" fmla="*/ 95 h 175"/>
                    <a:gd name="T12" fmla="*/ 1 w 180"/>
                    <a:gd name="T13" fmla="*/ 97 h 175"/>
                    <a:gd name="T14" fmla="*/ 3 w 180"/>
                    <a:gd name="T15" fmla="*/ 98 h 175"/>
                    <a:gd name="T16" fmla="*/ 34 w 180"/>
                    <a:gd name="T17" fmla="*/ 99 h 175"/>
                    <a:gd name="T18" fmla="*/ 32 w 180"/>
                    <a:gd name="T19" fmla="*/ 101 h 175"/>
                    <a:gd name="T20" fmla="*/ 32 w 180"/>
                    <a:gd name="T21" fmla="*/ 110 h 175"/>
                    <a:gd name="T22" fmla="*/ 22 w 180"/>
                    <a:gd name="T23" fmla="*/ 120 h 175"/>
                    <a:gd name="T24" fmla="*/ 32 w 180"/>
                    <a:gd name="T25" fmla="*/ 143 h 175"/>
                    <a:gd name="T26" fmla="*/ 52 w 180"/>
                    <a:gd name="T27" fmla="*/ 155 h 175"/>
                    <a:gd name="T28" fmla="*/ 55 w 180"/>
                    <a:gd name="T29" fmla="*/ 153 h 175"/>
                    <a:gd name="T30" fmla="*/ 65 w 180"/>
                    <a:gd name="T31" fmla="*/ 143 h 175"/>
                    <a:gd name="T32" fmla="*/ 71 w 180"/>
                    <a:gd name="T33" fmla="*/ 145 h 175"/>
                    <a:gd name="T34" fmla="*/ 74 w 180"/>
                    <a:gd name="T35" fmla="*/ 143 h 175"/>
                    <a:gd name="T36" fmla="*/ 77 w 180"/>
                    <a:gd name="T37" fmla="*/ 141 h 175"/>
                    <a:gd name="T38" fmla="*/ 78 w 180"/>
                    <a:gd name="T39" fmla="*/ 172 h 175"/>
                    <a:gd name="T40" fmla="*/ 78 w 180"/>
                    <a:gd name="T41" fmla="*/ 175 h 175"/>
                    <a:gd name="T42" fmla="*/ 80 w 180"/>
                    <a:gd name="T43" fmla="*/ 175 h 175"/>
                    <a:gd name="T44" fmla="*/ 81 w 180"/>
                    <a:gd name="T45" fmla="*/ 175 h 175"/>
                    <a:gd name="T46" fmla="*/ 108 w 180"/>
                    <a:gd name="T47" fmla="*/ 151 h 175"/>
                    <a:gd name="T48" fmla="*/ 111 w 180"/>
                    <a:gd name="T49" fmla="*/ 110 h 175"/>
                    <a:gd name="T50" fmla="*/ 146 w 180"/>
                    <a:gd name="T51" fmla="*/ 78 h 175"/>
                    <a:gd name="T52" fmla="*/ 173 w 180"/>
                    <a:gd name="T53" fmla="*/ 2 h 175"/>
                    <a:gd name="T54" fmla="*/ 7 w 180"/>
                    <a:gd name="T55" fmla="*/ 92 h 175"/>
                    <a:gd name="T56" fmla="*/ 26 w 180"/>
                    <a:gd name="T57" fmla="*/ 72 h 175"/>
                    <a:gd name="T58" fmla="*/ 61 w 180"/>
                    <a:gd name="T59" fmla="*/ 69 h 175"/>
                    <a:gd name="T60" fmla="*/ 38 w 180"/>
                    <a:gd name="T61" fmla="*/ 95 h 175"/>
                    <a:gd name="T62" fmla="*/ 7 w 180"/>
                    <a:gd name="T63" fmla="*/ 92 h 175"/>
                    <a:gd name="T64" fmla="*/ 52 w 180"/>
                    <a:gd name="T65" fmla="*/ 150 h 175"/>
                    <a:gd name="T66" fmla="*/ 36 w 180"/>
                    <a:gd name="T67" fmla="*/ 140 h 175"/>
                    <a:gd name="T68" fmla="*/ 25 w 180"/>
                    <a:gd name="T69" fmla="*/ 123 h 175"/>
                    <a:gd name="T70" fmla="*/ 34 w 180"/>
                    <a:gd name="T71" fmla="*/ 114 h 175"/>
                    <a:gd name="T72" fmla="*/ 46 w 180"/>
                    <a:gd name="T73" fmla="*/ 129 h 175"/>
                    <a:gd name="T74" fmla="*/ 61 w 180"/>
                    <a:gd name="T75" fmla="*/ 141 h 175"/>
                    <a:gd name="T76" fmla="*/ 52 w 180"/>
                    <a:gd name="T77" fmla="*/ 150 h 175"/>
                    <a:gd name="T78" fmla="*/ 103 w 180"/>
                    <a:gd name="T79" fmla="*/ 149 h 175"/>
                    <a:gd name="T80" fmla="*/ 83 w 180"/>
                    <a:gd name="T81" fmla="*/ 168 h 175"/>
                    <a:gd name="T82" fmla="*/ 81 w 180"/>
                    <a:gd name="T83" fmla="*/ 137 h 175"/>
                    <a:gd name="T84" fmla="*/ 106 w 180"/>
                    <a:gd name="T85" fmla="*/ 115 h 175"/>
                    <a:gd name="T86" fmla="*/ 103 w 180"/>
                    <a:gd name="T87" fmla="*/ 149 h 175"/>
                    <a:gd name="T88" fmla="*/ 77 w 180"/>
                    <a:gd name="T89" fmla="*/ 135 h 175"/>
                    <a:gd name="T90" fmla="*/ 76 w 180"/>
                    <a:gd name="T91" fmla="*/ 135 h 175"/>
                    <a:gd name="T92" fmla="*/ 71 w 180"/>
                    <a:gd name="T93" fmla="*/ 140 h 175"/>
                    <a:gd name="T94" fmla="*/ 71 w 180"/>
                    <a:gd name="T95" fmla="*/ 140 h 175"/>
                    <a:gd name="T96" fmla="*/ 50 w 180"/>
                    <a:gd name="T97" fmla="*/ 126 h 175"/>
                    <a:gd name="T98" fmla="*/ 35 w 180"/>
                    <a:gd name="T99" fmla="*/ 104 h 175"/>
                    <a:gd name="T100" fmla="*/ 40 w 180"/>
                    <a:gd name="T101" fmla="*/ 99 h 175"/>
                    <a:gd name="T102" fmla="*/ 40 w 180"/>
                    <a:gd name="T103" fmla="*/ 99 h 175"/>
                    <a:gd name="T104" fmla="*/ 101 w 180"/>
                    <a:gd name="T105" fmla="*/ 32 h 175"/>
                    <a:gd name="T106" fmla="*/ 163 w 180"/>
                    <a:gd name="T107" fmla="*/ 4 h 175"/>
                    <a:gd name="T108" fmla="*/ 170 w 180"/>
                    <a:gd name="T109" fmla="*/ 6 h 175"/>
                    <a:gd name="T110" fmla="*/ 143 w 180"/>
                    <a:gd name="T111" fmla="*/ 74 h 175"/>
                    <a:gd name="T112" fmla="*/ 77 w 180"/>
                    <a:gd name="T113" fmla="*/ 135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80" h="175">
                      <a:moveTo>
                        <a:pt x="173" y="2"/>
                      </a:moveTo>
                      <a:cubicBezTo>
                        <a:pt x="171" y="0"/>
                        <a:pt x="168" y="0"/>
                        <a:pt x="163" y="0"/>
                      </a:cubicBezTo>
                      <a:cubicBezTo>
                        <a:pt x="150" y="0"/>
                        <a:pt x="121" y="6"/>
                        <a:pt x="98" y="29"/>
                      </a:cubicBezTo>
                      <a:cubicBezTo>
                        <a:pt x="65" y="65"/>
                        <a:pt x="65" y="65"/>
                        <a:pt x="65" y="65"/>
                      </a:cubicBezTo>
                      <a:cubicBezTo>
                        <a:pt x="60" y="65"/>
                        <a:pt x="37" y="63"/>
                        <a:pt x="25" y="68"/>
                      </a:cubicBezTo>
                      <a:cubicBezTo>
                        <a:pt x="11" y="73"/>
                        <a:pt x="1" y="94"/>
                        <a:pt x="0" y="95"/>
                      </a:cubicBezTo>
                      <a:cubicBezTo>
                        <a:pt x="0" y="95"/>
                        <a:pt x="0" y="96"/>
                        <a:pt x="1" y="97"/>
                      </a:cubicBezTo>
                      <a:cubicBezTo>
                        <a:pt x="1" y="98"/>
                        <a:pt x="2" y="98"/>
                        <a:pt x="3" y="98"/>
                      </a:cubicBezTo>
                      <a:cubicBezTo>
                        <a:pt x="16" y="94"/>
                        <a:pt x="29" y="97"/>
                        <a:pt x="34" y="99"/>
                      </a:cubicBezTo>
                      <a:cubicBezTo>
                        <a:pt x="32" y="101"/>
                        <a:pt x="32" y="101"/>
                        <a:pt x="32" y="101"/>
                      </a:cubicBezTo>
                      <a:cubicBezTo>
                        <a:pt x="30" y="103"/>
                        <a:pt x="30" y="106"/>
                        <a:pt x="32" y="110"/>
                      </a:cubicBezTo>
                      <a:cubicBezTo>
                        <a:pt x="22" y="120"/>
                        <a:pt x="22" y="120"/>
                        <a:pt x="22" y="120"/>
                      </a:cubicBezTo>
                      <a:cubicBezTo>
                        <a:pt x="18" y="125"/>
                        <a:pt x="24" y="135"/>
                        <a:pt x="32" y="143"/>
                      </a:cubicBezTo>
                      <a:cubicBezTo>
                        <a:pt x="38" y="149"/>
                        <a:pt x="46" y="155"/>
                        <a:pt x="52" y="155"/>
                      </a:cubicBezTo>
                      <a:cubicBezTo>
                        <a:pt x="53" y="155"/>
                        <a:pt x="54" y="154"/>
                        <a:pt x="55" y="153"/>
                      </a:cubicBezTo>
                      <a:cubicBezTo>
                        <a:pt x="65" y="143"/>
                        <a:pt x="65" y="143"/>
                        <a:pt x="65" y="143"/>
                      </a:cubicBezTo>
                      <a:cubicBezTo>
                        <a:pt x="67" y="144"/>
                        <a:pt x="69" y="145"/>
                        <a:pt x="71" y="145"/>
                      </a:cubicBezTo>
                      <a:cubicBezTo>
                        <a:pt x="73" y="145"/>
                        <a:pt x="74" y="144"/>
                        <a:pt x="74" y="143"/>
                      </a:cubicBezTo>
                      <a:cubicBezTo>
                        <a:pt x="77" y="141"/>
                        <a:pt x="77" y="141"/>
                        <a:pt x="77" y="141"/>
                      </a:cubicBezTo>
                      <a:cubicBezTo>
                        <a:pt x="79" y="147"/>
                        <a:pt x="82" y="160"/>
                        <a:pt x="78" y="172"/>
                      </a:cubicBezTo>
                      <a:cubicBezTo>
                        <a:pt x="77" y="173"/>
                        <a:pt x="78" y="174"/>
                        <a:pt x="78" y="175"/>
                      </a:cubicBezTo>
                      <a:cubicBezTo>
                        <a:pt x="79" y="175"/>
                        <a:pt x="79" y="175"/>
                        <a:pt x="80" y="175"/>
                      </a:cubicBezTo>
                      <a:cubicBezTo>
                        <a:pt x="80" y="175"/>
                        <a:pt x="81" y="175"/>
                        <a:pt x="81" y="175"/>
                      </a:cubicBezTo>
                      <a:cubicBezTo>
                        <a:pt x="82" y="175"/>
                        <a:pt x="103" y="165"/>
                        <a:pt x="108" y="151"/>
                      </a:cubicBezTo>
                      <a:cubicBezTo>
                        <a:pt x="112" y="138"/>
                        <a:pt x="111" y="116"/>
                        <a:pt x="111" y="110"/>
                      </a:cubicBezTo>
                      <a:cubicBezTo>
                        <a:pt x="146" y="78"/>
                        <a:pt x="146" y="78"/>
                        <a:pt x="146" y="78"/>
                      </a:cubicBezTo>
                      <a:cubicBezTo>
                        <a:pt x="174" y="50"/>
                        <a:pt x="180" y="9"/>
                        <a:pt x="173" y="2"/>
                      </a:cubicBezTo>
                      <a:close/>
                      <a:moveTo>
                        <a:pt x="7" y="92"/>
                      </a:moveTo>
                      <a:cubicBezTo>
                        <a:pt x="11" y="86"/>
                        <a:pt x="18" y="75"/>
                        <a:pt x="26" y="72"/>
                      </a:cubicBezTo>
                      <a:cubicBezTo>
                        <a:pt x="36" y="69"/>
                        <a:pt x="53" y="69"/>
                        <a:pt x="61" y="69"/>
                      </a:cubicBezTo>
                      <a:cubicBezTo>
                        <a:pt x="38" y="95"/>
                        <a:pt x="38" y="95"/>
                        <a:pt x="38" y="95"/>
                      </a:cubicBezTo>
                      <a:cubicBezTo>
                        <a:pt x="33" y="93"/>
                        <a:pt x="21" y="89"/>
                        <a:pt x="7" y="92"/>
                      </a:cubicBezTo>
                      <a:close/>
                      <a:moveTo>
                        <a:pt x="52" y="150"/>
                      </a:moveTo>
                      <a:cubicBezTo>
                        <a:pt x="51" y="151"/>
                        <a:pt x="44" y="148"/>
                        <a:pt x="36" y="140"/>
                      </a:cubicBezTo>
                      <a:cubicBezTo>
                        <a:pt x="27" y="131"/>
                        <a:pt x="25" y="124"/>
                        <a:pt x="25" y="123"/>
                      </a:cubicBezTo>
                      <a:cubicBezTo>
                        <a:pt x="34" y="114"/>
                        <a:pt x="34" y="114"/>
                        <a:pt x="34" y="114"/>
                      </a:cubicBezTo>
                      <a:cubicBezTo>
                        <a:pt x="38" y="120"/>
                        <a:pt x="42" y="125"/>
                        <a:pt x="46" y="129"/>
                      </a:cubicBezTo>
                      <a:cubicBezTo>
                        <a:pt x="51" y="134"/>
                        <a:pt x="56" y="138"/>
                        <a:pt x="61" y="141"/>
                      </a:cubicBezTo>
                      <a:lnTo>
                        <a:pt x="52" y="150"/>
                      </a:lnTo>
                      <a:close/>
                      <a:moveTo>
                        <a:pt x="103" y="149"/>
                      </a:moveTo>
                      <a:cubicBezTo>
                        <a:pt x="100" y="158"/>
                        <a:pt x="90" y="165"/>
                        <a:pt x="83" y="168"/>
                      </a:cubicBezTo>
                      <a:cubicBezTo>
                        <a:pt x="86" y="155"/>
                        <a:pt x="82" y="142"/>
                        <a:pt x="81" y="137"/>
                      </a:cubicBezTo>
                      <a:cubicBezTo>
                        <a:pt x="106" y="115"/>
                        <a:pt x="106" y="115"/>
                        <a:pt x="106" y="115"/>
                      </a:cubicBezTo>
                      <a:cubicBezTo>
                        <a:pt x="107" y="123"/>
                        <a:pt x="107" y="140"/>
                        <a:pt x="103" y="149"/>
                      </a:cubicBezTo>
                      <a:close/>
                      <a:moveTo>
                        <a:pt x="77" y="135"/>
                      </a:moveTo>
                      <a:cubicBezTo>
                        <a:pt x="77" y="135"/>
                        <a:pt x="77" y="135"/>
                        <a:pt x="76" y="135"/>
                      </a:cubicBezTo>
                      <a:cubicBezTo>
                        <a:pt x="71" y="140"/>
                        <a:pt x="71" y="140"/>
                        <a:pt x="71" y="140"/>
                      </a:cubicBezTo>
                      <a:cubicBezTo>
                        <a:pt x="71" y="140"/>
                        <a:pt x="71" y="140"/>
                        <a:pt x="71" y="140"/>
                      </a:cubicBezTo>
                      <a:cubicBezTo>
                        <a:pt x="67" y="140"/>
                        <a:pt x="59" y="135"/>
                        <a:pt x="50" y="126"/>
                      </a:cubicBezTo>
                      <a:cubicBezTo>
                        <a:pt x="39" y="115"/>
                        <a:pt x="35" y="106"/>
                        <a:pt x="35" y="104"/>
                      </a:cubicBezTo>
                      <a:cubicBezTo>
                        <a:pt x="40" y="99"/>
                        <a:pt x="40" y="99"/>
                        <a:pt x="40" y="99"/>
                      </a:cubicBezTo>
                      <a:cubicBezTo>
                        <a:pt x="40" y="99"/>
                        <a:pt x="40" y="99"/>
                        <a:pt x="40" y="99"/>
                      </a:cubicBezTo>
                      <a:cubicBezTo>
                        <a:pt x="101" y="32"/>
                        <a:pt x="101" y="32"/>
                        <a:pt x="101" y="32"/>
                      </a:cubicBezTo>
                      <a:cubicBezTo>
                        <a:pt x="122" y="12"/>
                        <a:pt x="149" y="4"/>
                        <a:pt x="163" y="4"/>
                      </a:cubicBezTo>
                      <a:cubicBezTo>
                        <a:pt x="167" y="4"/>
                        <a:pt x="169" y="5"/>
                        <a:pt x="170" y="6"/>
                      </a:cubicBezTo>
                      <a:cubicBezTo>
                        <a:pt x="174" y="10"/>
                        <a:pt x="170" y="48"/>
                        <a:pt x="143" y="74"/>
                      </a:cubicBezTo>
                      <a:lnTo>
                        <a:pt x="77" y="1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xmlns="" id="{0C9C809E-8E00-414B-A13D-F5624D1C431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123488" y="2941638"/>
                  <a:ext cx="58738" cy="53975"/>
                </a:xfrm>
                <a:custGeom>
                  <a:avLst/>
                  <a:gdLst>
                    <a:gd name="T0" fmla="*/ 17 w 35"/>
                    <a:gd name="T1" fmla="*/ 0 h 32"/>
                    <a:gd name="T2" fmla="*/ 6 w 35"/>
                    <a:gd name="T3" fmla="*/ 5 h 32"/>
                    <a:gd name="T4" fmla="*/ 6 w 35"/>
                    <a:gd name="T5" fmla="*/ 28 h 32"/>
                    <a:gd name="T6" fmla="*/ 17 w 35"/>
                    <a:gd name="T7" fmla="*/ 32 h 32"/>
                    <a:gd name="T8" fmla="*/ 28 w 35"/>
                    <a:gd name="T9" fmla="*/ 28 h 32"/>
                    <a:gd name="T10" fmla="*/ 28 w 35"/>
                    <a:gd name="T11" fmla="*/ 5 h 32"/>
                    <a:gd name="T12" fmla="*/ 17 w 35"/>
                    <a:gd name="T13" fmla="*/ 0 h 32"/>
                    <a:gd name="T14" fmla="*/ 25 w 35"/>
                    <a:gd name="T15" fmla="*/ 24 h 32"/>
                    <a:gd name="T16" fmla="*/ 17 w 35"/>
                    <a:gd name="T17" fmla="*/ 28 h 32"/>
                    <a:gd name="T18" fmla="*/ 9 w 35"/>
                    <a:gd name="T19" fmla="*/ 24 h 32"/>
                    <a:gd name="T20" fmla="*/ 9 w 35"/>
                    <a:gd name="T21" fmla="*/ 8 h 32"/>
                    <a:gd name="T22" fmla="*/ 17 w 35"/>
                    <a:gd name="T23" fmla="*/ 5 h 32"/>
                    <a:gd name="T24" fmla="*/ 25 w 35"/>
                    <a:gd name="T25" fmla="*/ 8 h 32"/>
                    <a:gd name="T26" fmla="*/ 25 w 35"/>
                    <a:gd name="T27" fmla="*/ 24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5" h="32">
                      <a:moveTo>
                        <a:pt x="17" y="0"/>
                      </a:moveTo>
                      <a:cubicBezTo>
                        <a:pt x="13" y="0"/>
                        <a:pt x="9" y="2"/>
                        <a:pt x="6" y="5"/>
                      </a:cubicBezTo>
                      <a:cubicBezTo>
                        <a:pt x="0" y="11"/>
                        <a:pt x="0" y="21"/>
                        <a:pt x="6" y="28"/>
                      </a:cubicBezTo>
                      <a:cubicBezTo>
                        <a:pt x="9" y="31"/>
                        <a:pt x="13" y="32"/>
                        <a:pt x="17" y="32"/>
                      </a:cubicBezTo>
                      <a:cubicBezTo>
                        <a:pt x="21" y="32"/>
                        <a:pt x="25" y="31"/>
                        <a:pt x="28" y="28"/>
                      </a:cubicBezTo>
                      <a:cubicBezTo>
                        <a:pt x="35" y="21"/>
                        <a:pt x="35" y="11"/>
                        <a:pt x="28" y="5"/>
                      </a:cubicBezTo>
                      <a:cubicBezTo>
                        <a:pt x="25" y="2"/>
                        <a:pt x="21" y="0"/>
                        <a:pt x="17" y="0"/>
                      </a:cubicBezTo>
                      <a:close/>
                      <a:moveTo>
                        <a:pt x="25" y="24"/>
                      </a:moveTo>
                      <a:cubicBezTo>
                        <a:pt x="23" y="26"/>
                        <a:pt x="20" y="28"/>
                        <a:pt x="17" y="28"/>
                      </a:cubicBezTo>
                      <a:cubicBezTo>
                        <a:pt x="14" y="28"/>
                        <a:pt x="11" y="26"/>
                        <a:pt x="9" y="24"/>
                      </a:cubicBezTo>
                      <a:cubicBezTo>
                        <a:pt x="5" y="20"/>
                        <a:pt x="5" y="13"/>
                        <a:pt x="9" y="8"/>
                      </a:cubicBezTo>
                      <a:cubicBezTo>
                        <a:pt x="11" y="6"/>
                        <a:pt x="14" y="5"/>
                        <a:pt x="17" y="5"/>
                      </a:cubicBezTo>
                      <a:cubicBezTo>
                        <a:pt x="20" y="5"/>
                        <a:pt x="23" y="6"/>
                        <a:pt x="25" y="8"/>
                      </a:cubicBezTo>
                      <a:cubicBezTo>
                        <a:pt x="29" y="13"/>
                        <a:pt x="29" y="20"/>
                        <a:pt x="25" y="2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xmlns="" id="{9BF380A3-F529-E84A-8B1B-C6C27296C0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28225" y="3106738"/>
                  <a:ext cx="85725" cy="85725"/>
                </a:xfrm>
                <a:custGeom>
                  <a:avLst/>
                  <a:gdLst>
                    <a:gd name="T0" fmla="*/ 47 w 51"/>
                    <a:gd name="T1" fmla="*/ 16 h 51"/>
                    <a:gd name="T2" fmla="*/ 45 w 51"/>
                    <a:gd name="T3" fmla="*/ 19 h 51"/>
                    <a:gd name="T4" fmla="*/ 39 w 51"/>
                    <a:gd name="T5" fmla="*/ 35 h 51"/>
                    <a:gd name="T6" fmla="*/ 17 w 51"/>
                    <a:gd name="T7" fmla="*/ 43 h 51"/>
                    <a:gd name="T8" fmla="*/ 6 w 51"/>
                    <a:gd name="T9" fmla="*/ 45 h 51"/>
                    <a:gd name="T10" fmla="*/ 7 w 51"/>
                    <a:gd name="T11" fmla="*/ 36 h 51"/>
                    <a:gd name="T12" fmla="*/ 16 w 51"/>
                    <a:gd name="T13" fmla="*/ 12 h 51"/>
                    <a:gd name="T14" fmla="*/ 33 w 51"/>
                    <a:gd name="T15" fmla="*/ 7 h 51"/>
                    <a:gd name="T16" fmla="*/ 35 w 51"/>
                    <a:gd name="T17" fmla="*/ 5 h 51"/>
                    <a:gd name="T18" fmla="*/ 34 w 51"/>
                    <a:gd name="T19" fmla="*/ 2 h 51"/>
                    <a:gd name="T20" fmla="*/ 13 w 51"/>
                    <a:gd name="T21" fmla="*/ 9 h 51"/>
                    <a:gd name="T22" fmla="*/ 3 w 51"/>
                    <a:gd name="T23" fmla="*/ 36 h 51"/>
                    <a:gd name="T24" fmla="*/ 0 w 51"/>
                    <a:gd name="T25" fmla="*/ 48 h 51"/>
                    <a:gd name="T26" fmla="*/ 1 w 51"/>
                    <a:gd name="T27" fmla="*/ 51 h 51"/>
                    <a:gd name="T28" fmla="*/ 2 w 51"/>
                    <a:gd name="T29" fmla="*/ 51 h 51"/>
                    <a:gd name="T30" fmla="*/ 3 w 51"/>
                    <a:gd name="T31" fmla="*/ 51 h 51"/>
                    <a:gd name="T32" fmla="*/ 18 w 51"/>
                    <a:gd name="T33" fmla="*/ 48 h 51"/>
                    <a:gd name="T34" fmla="*/ 43 w 51"/>
                    <a:gd name="T35" fmla="*/ 39 h 51"/>
                    <a:gd name="T36" fmla="*/ 49 w 51"/>
                    <a:gd name="T37" fmla="*/ 18 h 51"/>
                    <a:gd name="T38" fmla="*/ 47 w 51"/>
                    <a:gd name="T39" fmla="*/ 1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1" h="51">
                      <a:moveTo>
                        <a:pt x="47" y="16"/>
                      </a:moveTo>
                      <a:cubicBezTo>
                        <a:pt x="45" y="16"/>
                        <a:pt x="45" y="18"/>
                        <a:pt x="45" y="19"/>
                      </a:cubicBezTo>
                      <a:cubicBezTo>
                        <a:pt x="46" y="24"/>
                        <a:pt x="44" y="30"/>
                        <a:pt x="39" y="35"/>
                      </a:cubicBezTo>
                      <a:cubicBezTo>
                        <a:pt x="34" y="41"/>
                        <a:pt x="26" y="42"/>
                        <a:pt x="17" y="43"/>
                      </a:cubicBezTo>
                      <a:cubicBezTo>
                        <a:pt x="13" y="44"/>
                        <a:pt x="9" y="45"/>
                        <a:pt x="6" y="45"/>
                      </a:cubicBezTo>
                      <a:cubicBezTo>
                        <a:pt x="6" y="43"/>
                        <a:pt x="7" y="39"/>
                        <a:pt x="7" y="36"/>
                      </a:cubicBezTo>
                      <a:cubicBezTo>
                        <a:pt x="9" y="27"/>
                        <a:pt x="10" y="18"/>
                        <a:pt x="16" y="12"/>
                      </a:cubicBezTo>
                      <a:cubicBezTo>
                        <a:pt x="21" y="7"/>
                        <a:pt x="27" y="5"/>
                        <a:pt x="33" y="7"/>
                      </a:cubicBezTo>
                      <a:cubicBezTo>
                        <a:pt x="34" y="7"/>
                        <a:pt x="35" y="6"/>
                        <a:pt x="35" y="5"/>
                      </a:cubicBezTo>
                      <a:cubicBezTo>
                        <a:pt x="36" y="4"/>
                        <a:pt x="35" y="2"/>
                        <a:pt x="34" y="2"/>
                      </a:cubicBezTo>
                      <a:cubicBezTo>
                        <a:pt x="27" y="0"/>
                        <a:pt x="19" y="3"/>
                        <a:pt x="13" y="9"/>
                      </a:cubicBezTo>
                      <a:cubicBezTo>
                        <a:pt x="6" y="16"/>
                        <a:pt x="4" y="26"/>
                        <a:pt x="3" y="36"/>
                      </a:cubicBezTo>
                      <a:cubicBezTo>
                        <a:pt x="2" y="40"/>
                        <a:pt x="1" y="45"/>
                        <a:pt x="0" y="48"/>
                      </a:cubicBezTo>
                      <a:cubicBezTo>
                        <a:pt x="0" y="49"/>
                        <a:pt x="0" y="50"/>
                        <a:pt x="1" y="51"/>
                      </a:cubicBezTo>
                      <a:cubicBezTo>
                        <a:pt x="1" y="51"/>
                        <a:pt x="2" y="51"/>
                        <a:pt x="2" y="51"/>
                      </a:cubicBezTo>
                      <a:cubicBezTo>
                        <a:pt x="3" y="51"/>
                        <a:pt x="3" y="51"/>
                        <a:pt x="3" y="51"/>
                      </a:cubicBezTo>
                      <a:cubicBezTo>
                        <a:pt x="8" y="50"/>
                        <a:pt x="13" y="49"/>
                        <a:pt x="18" y="48"/>
                      </a:cubicBezTo>
                      <a:cubicBezTo>
                        <a:pt x="27" y="47"/>
                        <a:pt x="36" y="45"/>
                        <a:pt x="43" y="39"/>
                      </a:cubicBezTo>
                      <a:cubicBezTo>
                        <a:pt x="49" y="32"/>
                        <a:pt x="51" y="25"/>
                        <a:pt x="49" y="18"/>
                      </a:cubicBezTo>
                      <a:cubicBezTo>
                        <a:pt x="49" y="16"/>
                        <a:pt x="48" y="16"/>
                        <a:pt x="47" y="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6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xmlns="" id="{3E304067-A308-45F9-BE06-B37F8D6BC69F}"/>
                </a:ext>
              </a:extLst>
            </p:cNvPr>
            <p:cNvSpPr/>
            <p:nvPr/>
          </p:nvSpPr>
          <p:spPr>
            <a:xfrm>
              <a:off x="-184527" y="4367561"/>
              <a:ext cx="4973557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dirty="0">
                  <a:solidFill>
                    <a:srgbClr val="000000"/>
                  </a:solidFill>
                  <a:latin typeface="Helvetica"/>
                  <a:cs typeface="Helvetica"/>
                </a:rPr>
                <a:t>Insights are computed in real </a:t>
              </a:r>
              <a:br>
                <a:rPr lang="en-US" dirty="0">
                  <a:solidFill>
                    <a:srgbClr val="000000"/>
                  </a:solidFill>
                  <a:latin typeface="Helvetica"/>
                  <a:cs typeface="Helvetica"/>
                </a:rPr>
              </a:br>
              <a:r>
                <a:rPr lang="en-US" dirty="0">
                  <a:solidFill>
                    <a:srgbClr val="000000"/>
                  </a:solidFill>
                  <a:latin typeface="Helvetica"/>
                  <a:cs typeface="Helvetica"/>
                </a:rPr>
                <a:t>time on edge devices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C90A6E1-E64C-4CA3-AF80-29992B143EBE}"/>
              </a:ext>
            </a:extLst>
          </p:cNvPr>
          <p:cNvGrpSpPr/>
          <p:nvPr/>
        </p:nvGrpSpPr>
        <p:grpSpPr>
          <a:xfrm>
            <a:off x="-132692" y="2858054"/>
            <a:ext cx="5975169" cy="968934"/>
            <a:chOff x="-29685" y="2858054"/>
            <a:chExt cx="5975169" cy="96893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8EE40C42-FD1E-40F8-9837-AEE3E2EB1E7A}"/>
                </a:ext>
              </a:extLst>
            </p:cNvPr>
            <p:cNvGrpSpPr/>
            <p:nvPr/>
          </p:nvGrpSpPr>
          <p:grpSpPr>
            <a:xfrm>
              <a:off x="4976550" y="2858054"/>
              <a:ext cx="968934" cy="968934"/>
              <a:chOff x="-4330170" y="6839035"/>
              <a:chExt cx="968934" cy="968934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xmlns="" id="{07CCA077-0A9D-42E9-AFB2-AA1343CC25E9}"/>
                  </a:ext>
                </a:extLst>
              </p:cNvPr>
              <p:cNvSpPr/>
              <p:nvPr/>
            </p:nvSpPr>
            <p:spPr>
              <a:xfrm>
                <a:off x="-4330170" y="6839035"/>
                <a:ext cx="968934" cy="968934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rgbClr val="000000"/>
                  </a:solidFill>
                  <a:latin typeface="Helvetica"/>
                  <a:cs typeface="Helvetica"/>
                </a:endParaRPr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xmlns="" id="{67718DFE-CF90-4128-91FC-217AC77CAC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4249367" y="7039936"/>
                <a:ext cx="807329" cy="567132"/>
              </a:xfrm>
              <a:prstGeom prst="rect">
                <a:avLst/>
              </a:prstGeom>
            </p:spPr>
          </p:pic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0E059453-85CA-4F1D-A126-FA344993D6EE}"/>
                </a:ext>
              </a:extLst>
            </p:cNvPr>
            <p:cNvSpPr/>
            <p:nvPr/>
          </p:nvSpPr>
          <p:spPr>
            <a:xfrm>
              <a:off x="-29685" y="2963956"/>
              <a:ext cx="4973557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dirty="0">
                  <a:solidFill>
                    <a:srgbClr val="000000"/>
                  </a:solidFill>
                  <a:latin typeface="Helvetica"/>
                  <a:cs typeface="Helvetica"/>
                </a:rPr>
                <a:t>Twins statefully analyze their own</a:t>
              </a:r>
              <a:br>
                <a:rPr lang="en-US" dirty="0">
                  <a:solidFill>
                    <a:srgbClr val="000000"/>
                  </a:solidFill>
                  <a:latin typeface="Helvetica"/>
                  <a:cs typeface="Helvetica"/>
                </a:rPr>
              </a:br>
              <a:r>
                <a:rPr lang="en-US" dirty="0">
                  <a:solidFill>
                    <a:srgbClr val="000000"/>
                  </a:solidFill>
                  <a:latin typeface="Helvetica"/>
                  <a:cs typeface="Helvetica"/>
                </a:rPr>
                <a:t>data and reduce data volume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8065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87888" y="2672916"/>
            <a:ext cx="6336704" cy="161582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5400" b="1" dirty="0">
                <a:solidFill>
                  <a:schemeClr val="bg1"/>
                </a:solidFill>
                <a:latin typeface="Helvetica"/>
                <a:cs typeface="Helvetica"/>
              </a:rPr>
              <a:t>Thank You</a:t>
            </a:r>
          </a:p>
          <a:p>
            <a:r>
              <a:rPr lang="en-US" sz="3600" b="1" dirty="0">
                <a:solidFill>
                  <a:srgbClr val="000000"/>
                </a:solidFill>
                <a:latin typeface="Helvetica"/>
                <a:cs typeface="Helvetica"/>
              </a:rPr>
              <a:t>Learn more: </a:t>
            </a:r>
            <a:r>
              <a:rPr lang="en-US" sz="3600" b="1" dirty="0" err="1">
                <a:solidFill>
                  <a:srgbClr val="000000"/>
                </a:solidFill>
                <a:latin typeface="Helvetica"/>
                <a:cs typeface="Helvetica"/>
              </a:rPr>
              <a:t>www.swim.ai</a:t>
            </a:r>
            <a:endParaRPr 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SWIM_Step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234" y="1808820"/>
            <a:ext cx="5213441" cy="298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44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Rectangle 180">
            <a:extLst>
              <a:ext uri="{FF2B5EF4-FFF2-40B4-BE49-F238E27FC236}">
                <a16:creationId xmlns="" xmlns:a16="http://schemas.microsoft.com/office/drawing/2014/main" id="{048D3E0E-9DD1-49C4-AC39-D9112E3A9CCD}"/>
              </a:ext>
            </a:extLst>
          </p:cNvPr>
          <p:cNvSpPr/>
          <p:nvPr/>
        </p:nvSpPr>
        <p:spPr>
          <a:xfrm rot="21129924">
            <a:off x="5994133" y="2522991"/>
            <a:ext cx="4818085" cy="2198213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0" name="Picture 6" descr="Related image">
            <a:extLst>
              <a:ext uri="{FF2B5EF4-FFF2-40B4-BE49-F238E27FC236}">
                <a16:creationId xmlns="" xmlns:a16="http://schemas.microsoft.com/office/drawing/2014/main" id="{3D5F6639-3073-49EE-BD26-0C7A2D5870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63" t="35425" r="16139" b="19018"/>
          <a:stretch/>
        </p:blipFill>
        <p:spPr bwMode="auto">
          <a:xfrm>
            <a:off x="356200" y="4660617"/>
            <a:ext cx="4914300" cy="179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1048768B-D2D6-400B-8CB2-A2CF82953344}"/>
              </a:ext>
            </a:extLst>
          </p:cNvPr>
          <p:cNvSpPr txBox="1"/>
          <p:nvPr/>
        </p:nvSpPr>
        <p:spPr>
          <a:xfrm>
            <a:off x="356200" y="2888940"/>
            <a:ext cx="54072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Goal: 0.5% increased ROI</a:t>
            </a:r>
            <a:br>
              <a:rPr lang="en-US" sz="32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per year on 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</a:rPr>
              <a:t>$1B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CapEx</a:t>
            </a:r>
            <a:endParaRPr lang="en-US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="" xmlns:a16="http://schemas.microsoft.com/office/drawing/2014/main" id="{4E346CE3-AF68-45E6-8BF9-E520938A6F07}"/>
              </a:ext>
            </a:extLst>
          </p:cNvPr>
          <p:cNvGrpSpPr/>
          <p:nvPr/>
        </p:nvGrpSpPr>
        <p:grpSpPr>
          <a:xfrm rot="5400000" flipH="1">
            <a:off x="8237606" y="4109720"/>
            <a:ext cx="940118" cy="1262890"/>
            <a:chOff x="3071664" y="3750285"/>
            <a:chExt cx="940118" cy="974859"/>
          </a:xfr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1" name="Arrow: Right 140">
              <a:extLst>
                <a:ext uri="{FF2B5EF4-FFF2-40B4-BE49-F238E27FC236}">
                  <a16:creationId xmlns="" xmlns:a16="http://schemas.microsoft.com/office/drawing/2014/main" id="{092652CC-4C44-4541-8654-871351418612}"/>
                </a:ext>
              </a:extLst>
            </p:cNvPr>
            <p:cNvSpPr/>
            <p:nvPr/>
          </p:nvSpPr>
          <p:spPr>
            <a:xfrm>
              <a:off x="3071664" y="3750285"/>
              <a:ext cx="940118" cy="974859"/>
            </a:xfrm>
            <a:prstGeom prst="rightArrow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2" name="Picture 141" descr="binary-code (1).png">
              <a:extLst>
                <a:ext uri="{FF2B5EF4-FFF2-40B4-BE49-F238E27FC236}">
                  <a16:creationId xmlns="" xmlns:a16="http://schemas.microsoft.com/office/drawing/2014/main" id="{4ACA2B8E-EF2C-49E3-A4E5-C5ADBFAC1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H="1">
              <a:off x="3226563" y="3957258"/>
              <a:ext cx="371977" cy="573711"/>
            </a:xfrm>
            <a:prstGeom prst="rect">
              <a:avLst/>
            </a:prstGeom>
            <a:grpFill/>
          </p:spPr>
        </p:pic>
      </p:grpSp>
      <p:pic>
        <p:nvPicPr>
          <p:cNvPr id="1034" name="Picture 10" descr="Related image">
            <a:extLst>
              <a:ext uri="{FF2B5EF4-FFF2-40B4-BE49-F238E27FC236}">
                <a16:creationId xmlns="" xmlns:a16="http://schemas.microsoft.com/office/drawing/2014/main" id="{5C087FBE-56C4-46E0-AAEC-866171C9A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837088">
            <a:off x="2612442" y="4855912"/>
            <a:ext cx="1023446" cy="1160748"/>
          </a:xfrm>
          <a:prstGeom prst="rect">
            <a:avLst/>
          </a:prstGeom>
          <a:noFill/>
          <a:effectLst>
            <a:glow rad="101600">
              <a:srgbClr val="FF6600">
                <a:alpha val="64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9734B7D-E3B6-4EE9-ADFB-F83523A846E8}"/>
              </a:ext>
            </a:extLst>
          </p:cNvPr>
          <p:cNvGrpSpPr/>
          <p:nvPr/>
        </p:nvGrpSpPr>
        <p:grpSpPr>
          <a:xfrm>
            <a:off x="6774251" y="627614"/>
            <a:ext cx="5061822" cy="1966368"/>
            <a:chOff x="6774251" y="471885"/>
            <a:chExt cx="5061822" cy="1966368"/>
          </a:xfrm>
        </p:grpSpPr>
        <p:pic>
          <p:nvPicPr>
            <p:cNvPr id="1038" name="Picture 14" descr="Related image">
              <a:extLst>
                <a:ext uri="{FF2B5EF4-FFF2-40B4-BE49-F238E27FC236}">
                  <a16:creationId xmlns="" xmlns:a16="http://schemas.microsoft.com/office/drawing/2014/main" id="{9BF6514B-8AA9-48E9-9A37-2502F70885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3037" y="1120199"/>
              <a:ext cx="1793036" cy="645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7" name="Group 46">
              <a:extLst>
                <a:ext uri="{FF2B5EF4-FFF2-40B4-BE49-F238E27FC236}">
                  <a16:creationId xmlns="" xmlns:a16="http://schemas.microsoft.com/office/drawing/2014/main" id="{8E5BE0A4-F0D2-4AF1-8CFD-F4182B3C2FD9}"/>
                </a:ext>
              </a:extLst>
            </p:cNvPr>
            <p:cNvGrpSpPr/>
            <p:nvPr/>
          </p:nvGrpSpPr>
          <p:grpSpPr>
            <a:xfrm>
              <a:off x="6774251" y="471885"/>
              <a:ext cx="3214569" cy="1966368"/>
              <a:chOff x="6774251" y="471885"/>
              <a:chExt cx="3214569" cy="1966368"/>
            </a:xfrm>
          </p:grpSpPr>
          <p:pic>
            <p:nvPicPr>
              <p:cNvPr id="1042" name="Picture 18" descr="Image result for server">
                <a:extLst>
                  <a:ext uri="{FF2B5EF4-FFF2-40B4-BE49-F238E27FC236}">
                    <a16:creationId xmlns="" xmlns:a16="http://schemas.microsoft.com/office/drawing/2014/main" id="{77FFEF1A-3D59-4089-AB81-6DDCF1BC8D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74251" y="962567"/>
                <a:ext cx="1967581" cy="14756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4" name="Picture 20" descr="Image result for storage array">
                <a:extLst>
                  <a:ext uri="{FF2B5EF4-FFF2-40B4-BE49-F238E27FC236}">
                    <a16:creationId xmlns="" xmlns:a16="http://schemas.microsoft.com/office/drawing/2014/main" id="{DE6470AE-1216-41D0-90F6-8DC5EF4629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60010" y="471885"/>
                <a:ext cx="928810" cy="18049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072E5222-CECD-4A10-9CF6-2B9C8CEDDDC5}"/>
                  </a:ext>
                </a:extLst>
              </p:cNvPr>
              <p:cNvSpPr txBox="1"/>
              <p:nvPr/>
            </p:nvSpPr>
            <p:spPr>
              <a:xfrm>
                <a:off x="8386428" y="1069213"/>
                <a:ext cx="67358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tx1">
                        <a:lumMod val="50000"/>
                      </a:schemeClr>
                    </a:solidFill>
                  </a:rPr>
                  <a:t>+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9D67C741-A1B6-4DF7-879E-2BED94EB8E24}"/>
              </a:ext>
            </a:extLst>
          </p:cNvPr>
          <p:cNvGrpSpPr/>
          <p:nvPr/>
        </p:nvGrpSpPr>
        <p:grpSpPr>
          <a:xfrm>
            <a:off x="8086985" y="2464331"/>
            <a:ext cx="1262890" cy="940118"/>
            <a:chOff x="8086985" y="2464331"/>
            <a:chExt cx="1262890" cy="940118"/>
          </a:xfrm>
        </p:grpSpPr>
        <p:sp>
          <p:nvSpPr>
            <p:cNvPr id="153" name="Arrow: Right 152">
              <a:extLst>
                <a:ext uri="{FF2B5EF4-FFF2-40B4-BE49-F238E27FC236}">
                  <a16:creationId xmlns="" xmlns:a16="http://schemas.microsoft.com/office/drawing/2014/main" id="{569CFCC2-29E5-4FDE-B137-3D2211913AE0}"/>
                </a:ext>
              </a:extLst>
            </p:cNvPr>
            <p:cNvSpPr/>
            <p:nvPr/>
          </p:nvSpPr>
          <p:spPr>
            <a:xfrm rot="5400000" flipH="1">
              <a:off x="8248371" y="2302945"/>
              <a:ext cx="940118" cy="1262890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8" name="Picture 24" descr="html, record, photography, Code Icon">
              <a:extLst>
                <a:ext uri="{FF2B5EF4-FFF2-40B4-BE49-F238E27FC236}">
                  <a16:creationId xmlns="" xmlns:a16="http://schemas.microsoft.com/office/drawing/2014/main" id="{23D3FE61-8EB3-43B7-ABA2-01E6546E0D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2495" y="2723633"/>
              <a:ext cx="571870" cy="571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C296CD55-DECB-4ECC-A7EF-049A0AF00DCF}"/>
              </a:ext>
            </a:extLst>
          </p:cNvPr>
          <p:cNvGrpSpPr/>
          <p:nvPr/>
        </p:nvGrpSpPr>
        <p:grpSpPr>
          <a:xfrm>
            <a:off x="7963001" y="3183502"/>
            <a:ext cx="1557663" cy="1557663"/>
            <a:chOff x="7963001" y="3183502"/>
            <a:chExt cx="1557663" cy="1557663"/>
          </a:xfrm>
        </p:grpSpPr>
        <p:pic>
          <p:nvPicPr>
            <p:cNvPr id="1026" name="Picture 2" descr="Image result for flash storage array">
              <a:extLst>
                <a:ext uri="{FF2B5EF4-FFF2-40B4-BE49-F238E27FC236}">
                  <a16:creationId xmlns="" xmlns:a16="http://schemas.microsoft.com/office/drawing/2014/main" id="{770FF7D8-4C68-40BC-AA30-4A6CE5D116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3001" y="3183502"/>
              <a:ext cx="1557663" cy="1557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4" name="Rectangle 233">
              <a:extLst>
                <a:ext uri="{FF2B5EF4-FFF2-40B4-BE49-F238E27FC236}">
                  <a16:creationId xmlns="" xmlns:a16="http://schemas.microsoft.com/office/drawing/2014/main" id="{C734C26C-CDB4-4C81-A3DC-9CD969BF7B76}"/>
                </a:ext>
              </a:extLst>
            </p:cNvPr>
            <p:cNvSpPr/>
            <p:nvPr/>
          </p:nvSpPr>
          <p:spPr>
            <a:xfrm>
              <a:off x="7972814" y="3898852"/>
              <a:ext cx="1469569" cy="2862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13354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chemeClr val="bg1"/>
                  </a:solidFill>
                </a:rPr>
                <a:t>Custom Logger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0DE3838C-E2BA-4040-A1A7-72168B2110E0}"/>
              </a:ext>
            </a:extLst>
          </p:cNvPr>
          <p:cNvGrpSpPr/>
          <p:nvPr/>
        </p:nvGrpSpPr>
        <p:grpSpPr>
          <a:xfrm>
            <a:off x="3575719" y="1061808"/>
            <a:ext cx="3309888" cy="1143056"/>
            <a:chOff x="3575719" y="1061808"/>
            <a:chExt cx="3309888" cy="1143056"/>
          </a:xfrm>
        </p:grpSpPr>
        <p:pic>
          <p:nvPicPr>
            <p:cNvPr id="1050" name="Picture 26" descr="Image result for data science">
              <a:extLst>
                <a:ext uri="{FF2B5EF4-FFF2-40B4-BE49-F238E27FC236}">
                  <a16:creationId xmlns="" xmlns:a16="http://schemas.microsoft.com/office/drawing/2014/main" id="{FD4E77C7-92C3-499E-A5B6-5628DA5780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5719" y="1061808"/>
              <a:ext cx="2392443" cy="1143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Arrow: Left-Right 52">
              <a:extLst>
                <a:ext uri="{FF2B5EF4-FFF2-40B4-BE49-F238E27FC236}">
                  <a16:creationId xmlns="" xmlns:a16="http://schemas.microsoft.com/office/drawing/2014/main" id="{33A0BDEF-C24B-43B3-B76C-08756F910291}"/>
                </a:ext>
              </a:extLst>
            </p:cNvPr>
            <p:cNvSpPr/>
            <p:nvPr/>
          </p:nvSpPr>
          <p:spPr>
            <a:xfrm>
              <a:off x="5944650" y="1275928"/>
              <a:ext cx="940957" cy="586473"/>
            </a:xfrm>
            <a:prstGeom prst="leftRigh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C6358B7D-3F77-4882-9944-1848A16CC258}"/>
              </a:ext>
            </a:extLst>
          </p:cNvPr>
          <p:cNvGrpSpPr/>
          <p:nvPr/>
        </p:nvGrpSpPr>
        <p:grpSpPr>
          <a:xfrm>
            <a:off x="211555" y="2420888"/>
            <a:ext cx="5968400" cy="2076241"/>
            <a:chOff x="697257" y="2287807"/>
            <a:chExt cx="5968400" cy="2076241"/>
          </a:xfrm>
        </p:grpSpPr>
        <p:sp>
          <p:nvSpPr>
            <p:cNvPr id="52" name="Speech Bubble: Rectangle 51">
              <a:extLst>
                <a:ext uri="{FF2B5EF4-FFF2-40B4-BE49-F238E27FC236}">
                  <a16:creationId xmlns="" xmlns:a16="http://schemas.microsoft.com/office/drawing/2014/main" id="{EEDBF920-9946-4D45-920B-2241C3F281AC}"/>
                </a:ext>
              </a:extLst>
            </p:cNvPr>
            <p:cNvSpPr/>
            <p:nvPr/>
          </p:nvSpPr>
          <p:spPr>
            <a:xfrm>
              <a:off x="697257" y="2287807"/>
              <a:ext cx="5968400" cy="2051542"/>
            </a:xfrm>
            <a:prstGeom prst="wedgeRectCallout">
              <a:avLst>
                <a:gd name="adj1" fmla="val -6880"/>
                <a:gd name="adj2" fmla="val 85854"/>
              </a:avLst>
            </a:prstGeom>
            <a:solidFill>
              <a:srgbClr val="FF6600">
                <a:alpha val="27843"/>
              </a:srgb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>
                      <a:lumMod val="50000"/>
                    </a:schemeClr>
                  </a:solidFill>
                  <a:ea typeface="HGGothicE" panose="020B0909000000000000" pitchFamily="49" charset="-128"/>
                </a:rPr>
                <a:t>70 samples per ゜x </a:t>
              </a:r>
              <a:r>
                <a:rPr lang="en-US" dirty="0">
                  <a:solidFill>
                    <a:schemeClr val="tx1">
                      <a:lumMod val="50000"/>
                    </a:schemeClr>
                  </a:solidFill>
                </a:rPr>
                <a:t>360</a:t>
              </a:r>
              <a:r>
                <a:rPr lang="en-US" dirty="0">
                  <a:solidFill>
                    <a:schemeClr val="tx1">
                      <a:lumMod val="50000"/>
                    </a:schemeClr>
                  </a:solidFill>
                  <a:ea typeface="HGGothicE" panose="020B0909000000000000" pitchFamily="49" charset="-128"/>
                </a:rPr>
                <a:t>゜x 1000 RPM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tx1">
                      <a:lumMod val="50000"/>
                    </a:schemeClr>
                  </a:solidFill>
                  <a:ea typeface="HGGothicE" panose="020B0909000000000000" pitchFamily="49" charset="-128"/>
                </a:rPr>
                <a:t>For 360 </a:t>
              </a:r>
              <a:r>
                <a:rPr lang="en-US" dirty="0">
                  <a:solidFill>
                    <a:schemeClr val="tx1">
                      <a:lumMod val="50000"/>
                    </a:schemeClr>
                  </a:solidFill>
                  <a:ea typeface="HGGothicE" panose="020B0909000000000000" pitchFamily="49" charset="-128"/>
                </a:rPr>
                <a:t>days/year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tx1">
                      <a:lumMod val="50000"/>
                    </a:schemeClr>
                  </a:solidFill>
                  <a:ea typeface="HGGothicE" panose="020B0909000000000000" pitchFamily="49" charset="-128"/>
                </a:rPr>
                <a:t>&gt; 1,000 PB / year</a:t>
              </a:r>
              <a:endParaRPr lang="en-US" dirty="0">
                <a:solidFill>
                  <a:schemeClr val="tx1">
                    <a:lumMod val="50000"/>
                  </a:schemeClr>
                </a:solidFill>
                <a:ea typeface="HGGothicE" panose="020B0909000000000000" pitchFamily="49" charset="-128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>
                      <a:lumMod val="50000"/>
                    </a:schemeClr>
                  </a:solidFill>
                  <a:ea typeface="HGGothicE" panose="020B0909000000000000" pitchFamily="49" charset="-128"/>
                </a:rPr>
                <a:t>x 40 Compressors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3600" dirty="0">
                  <a:solidFill>
                    <a:schemeClr val="tx1">
                      <a:lumMod val="50000"/>
                    </a:schemeClr>
                  </a:solidFill>
                  <a:ea typeface="HGGothicE" panose="020B0909000000000000" pitchFamily="49" charset="-128"/>
                </a:rPr>
                <a:t> </a:t>
              </a:r>
              <a:endParaRPr lang="en-US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pic>
          <p:nvPicPr>
            <p:cNvPr id="1052" name="Picture 28" descr="Related image">
              <a:extLst>
                <a:ext uri="{FF2B5EF4-FFF2-40B4-BE49-F238E27FC236}">
                  <a16:creationId xmlns="" xmlns:a16="http://schemas.microsoft.com/office/drawing/2014/main" id="{2CBF9353-EE96-4752-87EB-248576A0ED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email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953" b="89760" l="7715" r="89844">
                          <a14:foregroundMark x1="31445" y1="32111" x2="79297" y2="15424"/>
                          <a14:foregroundMark x1="79297" y1="15424" x2="84668" y2="20607"/>
                          <a14:foregroundMark x1="8398" y1="60430" x2="9082" y2="42731"/>
                          <a14:foregroundMark x1="7715" y1="40708" x2="32324" y2="34134"/>
                          <a14:foregroundMark x1="32324" y1="34134" x2="72852" y2="10114"/>
                          <a14:foregroundMark x1="30176" y1="31858" x2="73535" y2="6953"/>
                          <a14:foregroundMark x1="73535" y1="6953" x2="73047" y2="78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643" y="3789040"/>
              <a:ext cx="744448" cy="575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Image result for question mark">
              <a:extLst>
                <a:ext uri="{FF2B5EF4-FFF2-40B4-BE49-F238E27FC236}">
                  <a16:creationId xmlns="" xmlns:a16="http://schemas.microsoft.com/office/drawing/2014/main" id="{FC4B92BF-ADE8-4514-8E8D-50B525FFAF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35750" y1="37250" x2="65375" y2="30125"/>
                          <a14:foregroundMark x1="65375" y1="30125" x2="36375" y2="29000"/>
                          <a14:foregroundMark x1="36375" y1="29000" x2="48625" y2="30000"/>
                          <a14:foregroundMark x1="48625" y1="30000" x2="46375" y2="38750"/>
                          <a14:foregroundMark x1="46375" y1="38750" x2="53375" y2="58250"/>
                          <a14:foregroundMark x1="53375" y1="58250" x2="50375" y2="74125"/>
                          <a14:foregroundMark x1="50375" y1="74125" x2="50625" y2="60875"/>
                          <a14:foregroundMark x1="50625" y1="60875" x2="66500" y2="38375"/>
                          <a14:foregroundMark x1="66500" y1="38375" x2="58750" y2="37125"/>
                          <a14:foregroundMark x1="58750" y1="37125" x2="58500" y2="3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1346" y="3752850"/>
              <a:ext cx="522362" cy="522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itle 19">
            <a:extLst>
              <a:ext uri="{FF2B5EF4-FFF2-40B4-BE49-F238E27FC236}">
                <a16:creationId xmlns="" xmlns:a16="http://schemas.microsoft.com/office/drawing/2014/main" id="{72CBB562-8A28-4500-9C63-EE1CB3E934B7}"/>
              </a:ext>
            </a:extLst>
          </p:cNvPr>
          <p:cNvSpPr txBox="1">
            <a:spLocks/>
          </p:cNvSpPr>
          <p:nvPr/>
        </p:nvSpPr>
        <p:spPr>
          <a:xfrm>
            <a:off x="880616" y="324235"/>
            <a:ext cx="9961004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7315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40" kern="120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Big Data or Big Mistake?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481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0.00222 0.29282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/>
      <p:bldP spid="181" grpId="1" animBg="1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cs typeface="+mj-cs"/>
              </a:rPr>
              <a:t>The Intelligent Edge…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DBD913A-6C1A-4287-881E-4B9C88D2EFF0}"/>
              </a:ext>
            </a:extLst>
          </p:cNvPr>
          <p:cNvGrpSpPr/>
          <p:nvPr/>
        </p:nvGrpSpPr>
        <p:grpSpPr>
          <a:xfrm>
            <a:off x="803412" y="4856339"/>
            <a:ext cx="10585176" cy="968934"/>
            <a:chOff x="803412" y="5031564"/>
            <a:chExt cx="10585176" cy="96893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962EA85E-0EA8-E348-9255-4E3AF1DEBA72}"/>
                </a:ext>
              </a:extLst>
            </p:cNvPr>
            <p:cNvGrpSpPr/>
            <p:nvPr/>
          </p:nvGrpSpPr>
          <p:grpSpPr>
            <a:xfrm>
              <a:off x="803412" y="5031564"/>
              <a:ext cx="968934" cy="968934"/>
              <a:chOff x="6168396" y="4810074"/>
              <a:chExt cx="968934" cy="968934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xmlns="" id="{FDD5DB13-31BC-B045-8D38-B42D7A73B5D8}"/>
                  </a:ext>
                </a:extLst>
              </p:cNvPr>
              <p:cNvSpPr/>
              <p:nvPr/>
            </p:nvSpPr>
            <p:spPr>
              <a:xfrm>
                <a:off x="6168396" y="4810074"/>
                <a:ext cx="968934" cy="968934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00" dirty="0">
                  <a:solidFill>
                    <a:srgbClr val="000000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6" name="Freeform 22">
                <a:extLst>
                  <a:ext uri="{FF2B5EF4-FFF2-40B4-BE49-F238E27FC236}">
                    <a16:creationId xmlns:a16="http://schemas.microsoft.com/office/drawing/2014/main" xmlns="" id="{D26F28B3-5490-CB4F-A183-0CB6A2C3F1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12024" y="5065014"/>
                <a:ext cx="646763" cy="488222"/>
              </a:xfrm>
              <a:custGeom>
                <a:avLst/>
                <a:gdLst>
                  <a:gd name="T0" fmla="*/ 267 w 431"/>
                  <a:gd name="T1" fmla="*/ 136 h 325"/>
                  <a:gd name="T2" fmla="*/ 370 w 431"/>
                  <a:gd name="T3" fmla="*/ 185 h 325"/>
                  <a:gd name="T4" fmla="*/ 267 w 431"/>
                  <a:gd name="T5" fmla="*/ 239 h 325"/>
                  <a:gd name="T6" fmla="*/ 265 w 431"/>
                  <a:gd name="T7" fmla="*/ 245 h 325"/>
                  <a:gd name="T8" fmla="*/ 269 w 431"/>
                  <a:gd name="T9" fmla="*/ 248 h 325"/>
                  <a:gd name="T10" fmla="*/ 271 w 431"/>
                  <a:gd name="T11" fmla="*/ 247 h 325"/>
                  <a:gd name="T12" fmla="*/ 383 w 431"/>
                  <a:gd name="T13" fmla="*/ 188 h 325"/>
                  <a:gd name="T14" fmla="*/ 386 w 431"/>
                  <a:gd name="T15" fmla="*/ 184 h 325"/>
                  <a:gd name="T16" fmla="*/ 383 w 431"/>
                  <a:gd name="T17" fmla="*/ 180 h 325"/>
                  <a:gd name="T18" fmla="*/ 271 w 431"/>
                  <a:gd name="T19" fmla="*/ 128 h 325"/>
                  <a:gd name="T20" fmla="*/ 265 w 431"/>
                  <a:gd name="T21" fmla="*/ 130 h 325"/>
                  <a:gd name="T22" fmla="*/ 267 w 431"/>
                  <a:gd name="T23" fmla="*/ 136 h 325"/>
                  <a:gd name="T24" fmla="*/ 202 w 431"/>
                  <a:gd name="T25" fmla="*/ 268 h 325"/>
                  <a:gd name="T26" fmla="*/ 203 w 431"/>
                  <a:gd name="T27" fmla="*/ 268 h 325"/>
                  <a:gd name="T28" fmla="*/ 207 w 431"/>
                  <a:gd name="T29" fmla="*/ 265 h 325"/>
                  <a:gd name="T30" fmla="*/ 252 w 431"/>
                  <a:gd name="T31" fmla="*/ 113 h 325"/>
                  <a:gd name="T32" fmla="*/ 248 w 431"/>
                  <a:gd name="T33" fmla="*/ 107 h 325"/>
                  <a:gd name="T34" fmla="*/ 243 w 431"/>
                  <a:gd name="T35" fmla="*/ 110 h 325"/>
                  <a:gd name="T36" fmla="*/ 198 w 431"/>
                  <a:gd name="T37" fmla="*/ 262 h 325"/>
                  <a:gd name="T38" fmla="*/ 202 w 431"/>
                  <a:gd name="T39" fmla="*/ 268 h 325"/>
                  <a:gd name="T40" fmla="*/ 386 w 431"/>
                  <a:gd name="T41" fmla="*/ 0 h 325"/>
                  <a:gd name="T42" fmla="*/ 46 w 431"/>
                  <a:gd name="T43" fmla="*/ 0 h 325"/>
                  <a:gd name="T44" fmla="*/ 0 w 431"/>
                  <a:gd name="T45" fmla="*/ 47 h 325"/>
                  <a:gd name="T46" fmla="*/ 0 w 431"/>
                  <a:gd name="T47" fmla="*/ 320 h 325"/>
                  <a:gd name="T48" fmla="*/ 5 w 431"/>
                  <a:gd name="T49" fmla="*/ 325 h 325"/>
                  <a:gd name="T50" fmla="*/ 427 w 431"/>
                  <a:gd name="T51" fmla="*/ 325 h 325"/>
                  <a:gd name="T52" fmla="*/ 431 w 431"/>
                  <a:gd name="T53" fmla="*/ 320 h 325"/>
                  <a:gd name="T54" fmla="*/ 431 w 431"/>
                  <a:gd name="T55" fmla="*/ 47 h 325"/>
                  <a:gd name="T56" fmla="*/ 386 w 431"/>
                  <a:gd name="T57" fmla="*/ 0 h 325"/>
                  <a:gd name="T58" fmla="*/ 422 w 431"/>
                  <a:gd name="T59" fmla="*/ 315 h 325"/>
                  <a:gd name="T60" fmla="*/ 9 w 431"/>
                  <a:gd name="T61" fmla="*/ 315 h 325"/>
                  <a:gd name="T62" fmla="*/ 9 w 431"/>
                  <a:gd name="T63" fmla="*/ 64 h 325"/>
                  <a:gd name="T64" fmla="*/ 422 w 431"/>
                  <a:gd name="T65" fmla="*/ 64 h 325"/>
                  <a:gd name="T66" fmla="*/ 422 w 431"/>
                  <a:gd name="T67" fmla="*/ 315 h 325"/>
                  <a:gd name="T68" fmla="*/ 422 w 431"/>
                  <a:gd name="T69" fmla="*/ 55 h 325"/>
                  <a:gd name="T70" fmla="*/ 9 w 431"/>
                  <a:gd name="T71" fmla="*/ 55 h 325"/>
                  <a:gd name="T72" fmla="*/ 9 w 431"/>
                  <a:gd name="T73" fmla="*/ 47 h 325"/>
                  <a:gd name="T74" fmla="*/ 46 w 431"/>
                  <a:gd name="T75" fmla="*/ 9 h 325"/>
                  <a:gd name="T76" fmla="*/ 386 w 431"/>
                  <a:gd name="T77" fmla="*/ 9 h 325"/>
                  <a:gd name="T78" fmla="*/ 422 w 431"/>
                  <a:gd name="T79" fmla="*/ 47 h 325"/>
                  <a:gd name="T80" fmla="*/ 422 w 431"/>
                  <a:gd name="T81" fmla="*/ 55 h 325"/>
                  <a:gd name="T82" fmla="*/ 67 w 431"/>
                  <a:gd name="T83" fmla="*/ 195 h 325"/>
                  <a:gd name="T84" fmla="*/ 179 w 431"/>
                  <a:gd name="T85" fmla="*/ 247 h 325"/>
                  <a:gd name="T86" fmla="*/ 181 w 431"/>
                  <a:gd name="T87" fmla="*/ 248 h 325"/>
                  <a:gd name="T88" fmla="*/ 185 w 431"/>
                  <a:gd name="T89" fmla="*/ 245 h 325"/>
                  <a:gd name="T90" fmla="*/ 183 w 431"/>
                  <a:gd name="T91" fmla="*/ 239 h 325"/>
                  <a:gd name="T92" fmla="*/ 80 w 431"/>
                  <a:gd name="T93" fmla="*/ 191 h 325"/>
                  <a:gd name="T94" fmla="*/ 183 w 431"/>
                  <a:gd name="T95" fmla="*/ 136 h 325"/>
                  <a:gd name="T96" fmla="*/ 185 w 431"/>
                  <a:gd name="T97" fmla="*/ 130 h 325"/>
                  <a:gd name="T98" fmla="*/ 179 w 431"/>
                  <a:gd name="T99" fmla="*/ 128 h 325"/>
                  <a:gd name="T100" fmla="*/ 67 w 431"/>
                  <a:gd name="T101" fmla="*/ 187 h 325"/>
                  <a:gd name="T102" fmla="*/ 64 w 431"/>
                  <a:gd name="T103" fmla="*/ 191 h 325"/>
                  <a:gd name="T104" fmla="*/ 67 w 431"/>
                  <a:gd name="T105" fmla="*/ 19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31" h="325">
                    <a:moveTo>
                      <a:pt x="267" y="136"/>
                    </a:moveTo>
                    <a:cubicBezTo>
                      <a:pt x="370" y="185"/>
                      <a:pt x="370" y="185"/>
                      <a:pt x="370" y="185"/>
                    </a:cubicBezTo>
                    <a:cubicBezTo>
                      <a:pt x="267" y="239"/>
                      <a:pt x="267" y="239"/>
                      <a:pt x="267" y="239"/>
                    </a:cubicBezTo>
                    <a:cubicBezTo>
                      <a:pt x="265" y="240"/>
                      <a:pt x="264" y="243"/>
                      <a:pt x="265" y="245"/>
                    </a:cubicBezTo>
                    <a:cubicBezTo>
                      <a:pt x="266" y="247"/>
                      <a:pt x="268" y="248"/>
                      <a:pt x="269" y="248"/>
                    </a:cubicBezTo>
                    <a:cubicBezTo>
                      <a:pt x="270" y="248"/>
                      <a:pt x="271" y="248"/>
                      <a:pt x="271" y="247"/>
                    </a:cubicBezTo>
                    <a:cubicBezTo>
                      <a:pt x="383" y="188"/>
                      <a:pt x="383" y="188"/>
                      <a:pt x="383" y="188"/>
                    </a:cubicBezTo>
                    <a:cubicBezTo>
                      <a:pt x="385" y="188"/>
                      <a:pt x="386" y="186"/>
                      <a:pt x="386" y="184"/>
                    </a:cubicBezTo>
                    <a:cubicBezTo>
                      <a:pt x="386" y="182"/>
                      <a:pt x="385" y="181"/>
                      <a:pt x="383" y="180"/>
                    </a:cubicBezTo>
                    <a:cubicBezTo>
                      <a:pt x="271" y="128"/>
                      <a:pt x="271" y="128"/>
                      <a:pt x="271" y="128"/>
                    </a:cubicBezTo>
                    <a:cubicBezTo>
                      <a:pt x="269" y="127"/>
                      <a:pt x="266" y="128"/>
                      <a:pt x="265" y="130"/>
                    </a:cubicBezTo>
                    <a:cubicBezTo>
                      <a:pt x="264" y="132"/>
                      <a:pt x="265" y="135"/>
                      <a:pt x="267" y="136"/>
                    </a:cubicBezTo>
                    <a:close/>
                    <a:moveTo>
                      <a:pt x="202" y="268"/>
                    </a:moveTo>
                    <a:cubicBezTo>
                      <a:pt x="202" y="268"/>
                      <a:pt x="202" y="268"/>
                      <a:pt x="203" y="268"/>
                    </a:cubicBezTo>
                    <a:cubicBezTo>
                      <a:pt x="205" y="268"/>
                      <a:pt x="207" y="267"/>
                      <a:pt x="207" y="265"/>
                    </a:cubicBezTo>
                    <a:cubicBezTo>
                      <a:pt x="252" y="113"/>
                      <a:pt x="252" y="113"/>
                      <a:pt x="252" y="113"/>
                    </a:cubicBezTo>
                    <a:cubicBezTo>
                      <a:pt x="252" y="111"/>
                      <a:pt x="251" y="108"/>
                      <a:pt x="248" y="107"/>
                    </a:cubicBezTo>
                    <a:cubicBezTo>
                      <a:pt x="246" y="106"/>
                      <a:pt x="243" y="108"/>
                      <a:pt x="243" y="110"/>
                    </a:cubicBezTo>
                    <a:cubicBezTo>
                      <a:pt x="198" y="262"/>
                      <a:pt x="198" y="262"/>
                      <a:pt x="198" y="262"/>
                    </a:cubicBezTo>
                    <a:cubicBezTo>
                      <a:pt x="198" y="265"/>
                      <a:pt x="199" y="267"/>
                      <a:pt x="202" y="268"/>
                    </a:cubicBezTo>
                    <a:close/>
                    <a:moveTo>
                      <a:pt x="386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21" y="0"/>
                      <a:pt x="0" y="21"/>
                      <a:pt x="0" y="47"/>
                    </a:cubicBezTo>
                    <a:cubicBezTo>
                      <a:pt x="0" y="320"/>
                      <a:pt x="0" y="320"/>
                      <a:pt x="0" y="320"/>
                    </a:cubicBezTo>
                    <a:cubicBezTo>
                      <a:pt x="0" y="323"/>
                      <a:pt x="2" y="325"/>
                      <a:pt x="5" y="325"/>
                    </a:cubicBezTo>
                    <a:cubicBezTo>
                      <a:pt x="427" y="325"/>
                      <a:pt x="427" y="325"/>
                      <a:pt x="427" y="325"/>
                    </a:cubicBezTo>
                    <a:cubicBezTo>
                      <a:pt x="429" y="325"/>
                      <a:pt x="431" y="323"/>
                      <a:pt x="431" y="320"/>
                    </a:cubicBezTo>
                    <a:cubicBezTo>
                      <a:pt x="431" y="47"/>
                      <a:pt x="431" y="47"/>
                      <a:pt x="431" y="47"/>
                    </a:cubicBezTo>
                    <a:cubicBezTo>
                      <a:pt x="431" y="21"/>
                      <a:pt x="411" y="0"/>
                      <a:pt x="386" y="0"/>
                    </a:cubicBezTo>
                    <a:close/>
                    <a:moveTo>
                      <a:pt x="422" y="315"/>
                    </a:moveTo>
                    <a:cubicBezTo>
                      <a:pt x="9" y="315"/>
                      <a:pt x="9" y="315"/>
                      <a:pt x="9" y="315"/>
                    </a:cubicBezTo>
                    <a:cubicBezTo>
                      <a:pt x="9" y="64"/>
                      <a:pt x="9" y="64"/>
                      <a:pt x="9" y="64"/>
                    </a:cubicBezTo>
                    <a:cubicBezTo>
                      <a:pt x="422" y="64"/>
                      <a:pt x="422" y="64"/>
                      <a:pt x="422" y="64"/>
                    </a:cubicBezTo>
                    <a:lnTo>
                      <a:pt x="422" y="315"/>
                    </a:lnTo>
                    <a:close/>
                    <a:moveTo>
                      <a:pt x="422" y="55"/>
                    </a:moveTo>
                    <a:cubicBezTo>
                      <a:pt x="9" y="55"/>
                      <a:pt x="9" y="55"/>
                      <a:pt x="9" y="55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26"/>
                      <a:pt x="26" y="9"/>
                      <a:pt x="46" y="9"/>
                    </a:cubicBezTo>
                    <a:cubicBezTo>
                      <a:pt x="386" y="9"/>
                      <a:pt x="386" y="9"/>
                      <a:pt x="386" y="9"/>
                    </a:cubicBezTo>
                    <a:cubicBezTo>
                      <a:pt x="406" y="9"/>
                      <a:pt x="422" y="26"/>
                      <a:pt x="422" y="47"/>
                    </a:cubicBezTo>
                    <a:lnTo>
                      <a:pt x="422" y="55"/>
                    </a:lnTo>
                    <a:close/>
                    <a:moveTo>
                      <a:pt x="67" y="195"/>
                    </a:moveTo>
                    <a:cubicBezTo>
                      <a:pt x="179" y="247"/>
                      <a:pt x="179" y="247"/>
                      <a:pt x="179" y="247"/>
                    </a:cubicBezTo>
                    <a:cubicBezTo>
                      <a:pt x="179" y="248"/>
                      <a:pt x="180" y="248"/>
                      <a:pt x="181" y="248"/>
                    </a:cubicBezTo>
                    <a:cubicBezTo>
                      <a:pt x="182" y="248"/>
                      <a:pt x="184" y="247"/>
                      <a:pt x="185" y="245"/>
                    </a:cubicBezTo>
                    <a:cubicBezTo>
                      <a:pt x="186" y="243"/>
                      <a:pt x="185" y="240"/>
                      <a:pt x="183" y="239"/>
                    </a:cubicBezTo>
                    <a:cubicBezTo>
                      <a:pt x="80" y="191"/>
                      <a:pt x="80" y="191"/>
                      <a:pt x="80" y="191"/>
                    </a:cubicBezTo>
                    <a:cubicBezTo>
                      <a:pt x="183" y="136"/>
                      <a:pt x="183" y="136"/>
                      <a:pt x="183" y="136"/>
                    </a:cubicBezTo>
                    <a:cubicBezTo>
                      <a:pt x="185" y="135"/>
                      <a:pt x="186" y="132"/>
                      <a:pt x="185" y="130"/>
                    </a:cubicBezTo>
                    <a:cubicBezTo>
                      <a:pt x="184" y="127"/>
                      <a:pt x="181" y="127"/>
                      <a:pt x="179" y="128"/>
                    </a:cubicBezTo>
                    <a:cubicBezTo>
                      <a:pt x="67" y="187"/>
                      <a:pt x="67" y="187"/>
                      <a:pt x="67" y="187"/>
                    </a:cubicBezTo>
                    <a:cubicBezTo>
                      <a:pt x="65" y="188"/>
                      <a:pt x="64" y="189"/>
                      <a:pt x="64" y="191"/>
                    </a:cubicBezTo>
                    <a:cubicBezTo>
                      <a:pt x="64" y="193"/>
                      <a:pt x="65" y="194"/>
                      <a:pt x="67" y="1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00" dirty="0">
                  <a:solidFill>
                    <a:srgbClr val="000000"/>
                  </a:solidFill>
                  <a:latin typeface="Helvetica"/>
                  <a:cs typeface="Helvetica"/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B48E2FB6-7DE0-495C-964F-3EB512F8F94C}"/>
                </a:ext>
              </a:extLst>
            </p:cNvPr>
            <p:cNvSpPr/>
            <p:nvPr/>
          </p:nvSpPr>
          <p:spPr>
            <a:xfrm>
              <a:off x="1984238" y="5254421"/>
              <a:ext cx="9404350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  <a:buClr>
                  <a:schemeClr val="accent1"/>
                </a:buClr>
              </a:pPr>
              <a:r>
                <a:rPr lang="en-US" sz="23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Delivers real-time insights via UIs / streaming APIs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BBF09B81-FC36-47F1-8CA9-A33C1069B0AD}"/>
              </a:ext>
            </a:extLst>
          </p:cNvPr>
          <p:cNvGrpSpPr/>
          <p:nvPr/>
        </p:nvGrpSpPr>
        <p:grpSpPr>
          <a:xfrm>
            <a:off x="803412" y="1304764"/>
            <a:ext cx="10827713" cy="914400"/>
            <a:chOff x="830679" y="1304764"/>
            <a:chExt cx="10827713" cy="9144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9D09BBF8-FBF4-4247-A2C6-D04045E07299}"/>
                </a:ext>
              </a:extLst>
            </p:cNvPr>
            <p:cNvGrpSpPr/>
            <p:nvPr/>
          </p:nvGrpSpPr>
          <p:grpSpPr>
            <a:xfrm>
              <a:off x="830679" y="1304764"/>
              <a:ext cx="914400" cy="914400"/>
              <a:chOff x="9912424" y="1503430"/>
              <a:chExt cx="914400" cy="9144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xmlns="" id="{650C353B-D589-4234-87AA-D9461FBB6673}"/>
                  </a:ext>
                </a:extLst>
              </p:cNvPr>
              <p:cNvSpPr/>
              <p:nvPr/>
            </p:nvSpPr>
            <p:spPr>
              <a:xfrm>
                <a:off x="9912424" y="1503430"/>
                <a:ext cx="914400" cy="91440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00" dirty="0">
                  <a:solidFill>
                    <a:srgbClr val="000000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xmlns="" id="{3A6EB588-ADBA-4C65-8B03-011916DF5407}"/>
                  </a:ext>
                </a:extLst>
              </p:cNvPr>
              <p:cNvSpPr/>
              <p:nvPr/>
            </p:nvSpPr>
            <p:spPr>
              <a:xfrm>
                <a:off x="10092444" y="1700808"/>
                <a:ext cx="581702" cy="533884"/>
              </a:xfrm>
              <a:custGeom>
                <a:avLst/>
                <a:gdLst>
                  <a:gd name="connsiteX0" fmla="*/ 0 w 700598"/>
                  <a:gd name="connsiteY0" fmla="*/ 184425 h 330943"/>
                  <a:gd name="connsiteX1" fmla="*/ 81116 w 700598"/>
                  <a:gd name="connsiteY1" fmla="*/ 36941 h 330943"/>
                  <a:gd name="connsiteX2" fmla="*/ 235974 w 700598"/>
                  <a:gd name="connsiteY2" fmla="*/ 206547 h 330943"/>
                  <a:gd name="connsiteX3" fmla="*/ 331838 w 700598"/>
                  <a:gd name="connsiteY3" fmla="*/ 66438 h 330943"/>
                  <a:gd name="connsiteX4" fmla="*/ 376083 w 700598"/>
                  <a:gd name="connsiteY4" fmla="*/ 7444 h 330943"/>
                  <a:gd name="connsiteX5" fmla="*/ 420329 w 700598"/>
                  <a:gd name="connsiteY5" fmla="*/ 228670 h 330943"/>
                  <a:gd name="connsiteX6" fmla="*/ 508819 w 700598"/>
                  <a:gd name="connsiteY6" fmla="*/ 324534 h 330943"/>
                  <a:gd name="connsiteX7" fmla="*/ 575187 w 700598"/>
                  <a:gd name="connsiteY7" fmla="*/ 59063 h 330943"/>
                  <a:gd name="connsiteX8" fmla="*/ 693174 w 700598"/>
                  <a:gd name="connsiteY8" fmla="*/ 140180 h 330943"/>
                  <a:gd name="connsiteX9" fmla="*/ 678425 w 700598"/>
                  <a:gd name="connsiteY9" fmla="*/ 140180 h 330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0598" h="330943">
                    <a:moveTo>
                      <a:pt x="0" y="184425"/>
                    </a:moveTo>
                    <a:cubicBezTo>
                      <a:pt x="20893" y="108839"/>
                      <a:pt x="41787" y="33254"/>
                      <a:pt x="81116" y="36941"/>
                    </a:cubicBezTo>
                    <a:cubicBezTo>
                      <a:pt x="120445" y="40628"/>
                      <a:pt x="194187" y="201631"/>
                      <a:pt x="235974" y="206547"/>
                    </a:cubicBezTo>
                    <a:cubicBezTo>
                      <a:pt x="277761" y="211463"/>
                      <a:pt x="308487" y="99622"/>
                      <a:pt x="331838" y="66438"/>
                    </a:cubicBezTo>
                    <a:cubicBezTo>
                      <a:pt x="355190" y="33254"/>
                      <a:pt x="361335" y="-19595"/>
                      <a:pt x="376083" y="7444"/>
                    </a:cubicBezTo>
                    <a:cubicBezTo>
                      <a:pt x="390832" y="34483"/>
                      <a:pt x="398206" y="175822"/>
                      <a:pt x="420329" y="228670"/>
                    </a:cubicBezTo>
                    <a:cubicBezTo>
                      <a:pt x="442452" y="281518"/>
                      <a:pt x="483009" y="352802"/>
                      <a:pt x="508819" y="324534"/>
                    </a:cubicBezTo>
                    <a:cubicBezTo>
                      <a:pt x="534629" y="296266"/>
                      <a:pt x="544461" y="89789"/>
                      <a:pt x="575187" y="59063"/>
                    </a:cubicBezTo>
                    <a:cubicBezTo>
                      <a:pt x="605913" y="28337"/>
                      <a:pt x="693174" y="140180"/>
                      <a:pt x="693174" y="140180"/>
                    </a:cubicBezTo>
                    <a:cubicBezTo>
                      <a:pt x="710380" y="153699"/>
                      <a:pt x="694402" y="146939"/>
                      <a:pt x="678425" y="140180"/>
                    </a:cubicBezTo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300" dirty="0"/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D0B5D49D-71AD-4F19-AEFC-C2EEA0AE5DC8}"/>
                </a:ext>
              </a:extLst>
            </p:cNvPr>
            <p:cNvSpPr/>
            <p:nvPr/>
          </p:nvSpPr>
          <p:spPr>
            <a:xfrm>
              <a:off x="1984237" y="1500354"/>
              <a:ext cx="9674155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  <a:buClr>
                  <a:schemeClr val="accent1"/>
                </a:buClr>
              </a:pPr>
              <a:r>
                <a:rPr lang="en-US" sz="23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Analyzes, learns &amp; predicts from time-series data, on-the-fly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2CC5D48-B861-4AD5-91BE-7629CAAA5FB9}"/>
              </a:ext>
            </a:extLst>
          </p:cNvPr>
          <p:cNvGrpSpPr/>
          <p:nvPr/>
        </p:nvGrpSpPr>
        <p:grpSpPr>
          <a:xfrm>
            <a:off x="803412" y="3657654"/>
            <a:ext cx="10624793" cy="914400"/>
            <a:chOff x="803412" y="3657654"/>
            <a:chExt cx="10624793" cy="9144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1FF68438-C1D9-4673-A61D-20507038E347}"/>
                </a:ext>
              </a:extLst>
            </p:cNvPr>
            <p:cNvSpPr/>
            <p:nvPr/>
          </p:nvSpPr>
          <p:spPr>
            <a:xfrm>
              <a:off x="1951847" y="3891716"/>
              <a:ext cx="9476358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  <a:buClr>
                  <a:schemeClr val="accent1"/>
                </a:buClr>
              </a:pPr>
              <a:r>
                <a:rPr lang="en-US" sz="23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Twins collaborate to analyze, learn &amp; predict in real-time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7A9E645D-38D5-4B64-A6B0-C28F3AA8C399}"/>
                </a:ext>
              </a:extLst>
            </p:cNvPr>
            <p:cNvGrpSpPr/>
            <p:nvPr/>
          </p:nvGrpSpPr>
          <p:grpSpPr>
            <a:xfrm>
              <a:off x="803412" y="3657654"/>
              <a:ext cx="914400" cy="914400"/>
              <a:chOff x="2324784" y="2297322"/>
              <a:chExt cx="914400" cy="9144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26FBF8A0-50B8-47F4-8C30-50BFB06CC77A}"/>
                  </a:ext>
                </a:extLst>
              </p:cNvPr>
              <p:cNvSpPr/>
              <p:nvPr/>
            </p:nvSpPr>
            <p:spPr>
              <a:xfrm>
                <a:off x="2324784" y="2297322"/>
                <a:ext cx="914400" cy="91440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rgbClr val="000000"/>
                  </a:solidFill>
                  <a:latin typeface="Helvetica"/>
                  <a:cs typeface="Helvetica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19C05F74-98C5-43F1-BB88-B7D1268BB0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82078" y="2427136"/>
                <a:ext cx="799812" cy="654773"/>
              </a:xfrm>
              <a:prstGeom prst="rect">
                <a:avLst/>
              </a:prstGeom>
            </p:spPr>
          </p:pic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71402A0-41D4-4BA3-81F2-9D32DE5D4EC8}"/>
              </a:ext>
            </a:extLst>
          </p:cNvPr>
          <p:cNvGrpSpPr/>
          <p:nvPr/>
        </p:nvGrpSpPr>
        <p:grpSpPr>
          <a:xfrm>
            <a:off x="803412" y="2470316"/>
            <a:ext cx="10827712" cy="914400"/>
            <a:chOff x="803412" y="2470316"/>
            <a:chExt cx="10827712" cy="9144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EF86332C-3FCF-4E09-8021-117E02EA9906}"/>
                </a:ext>
              </a:extLst>
            </p:cNvPr>
            <p:cNvSpPr/>
            <p:nvPr/>
          </p:nvSpPr>
          <p:spPr>
            <a:xfrm>
              <a:off x="1956970" y="2766043"/>
              <a:ext cx="9674154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  <a:buClr>
                  <a:schemeClr val="accent1"/>
                </a:buClr>
              </a:pPr>
              <a:r>
                <a:rPr lang="en-US" sz="23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Builds a stateful digital twin model of the real-world from streaming data 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540C1221-A948-4A2C-A702-CCBB10CE5F0E}"/>
                </a:ext>
              </a:extLst>
            </p:cNvPr>
            <p:cNvGrpSpPr/>
            <p:nvPr/>
          </p:nvGrpSpPr>
          <p:grpSpPr>
            <a:xfrm>
              <a:off x="803412" y="2470316"/>
              <a:ext cx="914400" cy="914400"/>
              <a:chOff x="4789030" y="2860834"/>
              <a:chExt cx="914400" cy="914400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xmlns="" id="{8F0517CD-ABB8-4A87-9C15-E8E300733044}"/>
                  </a:ext>
                </a:extLst>
              </p:cNvPr>
              <p:cNvSpPr/>
              <p:nvPr/>
            </p:nvSpPr>
            <p:spPr>
              <a:xfrm>
                <a:off x="4789030" y="2860834"/>
                <a:ext cx="914400" cy="914400"/>
              </a:xfrm>
              <a:prstGeom prst="ellipse">
                <a:avLst/>
              </a:prstGeom>
              <a:solidFill>
                <a:srgbClr val="0000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rgbClr val="000000"/>
                  </a:solidFill>
                  <a:latin typeface="Helvetica"/>
                  <a:cs typeface="Helvetica"/>
                </a:endParaRP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xmlns="" id="{F5F5BA62-B9CA-48A4-A8ED-6B3859F41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37565" y="2965056"/>
                <a:ext cx="817331" cy="70595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8983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27B4C3-FD05-4619-AE08-24FDADA15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80" y="279961"/>
            <a:ext cx="10363200" cy="817561"/>
          </a:xfrm>
        </p:spPr>
        <p:txBody>
          <a:bodyPr>
            <a:normAutofit/>
          </a:bodyPr>
          <a:lstStyle/>
          <a:p>
            <a:r>
              <a:rPr lang="en-US" sz="3600" dirty="0"/>
              <a:t>      We only need this…</a:t>
            </a:r>
          </a:p>
        </p:txBody>
      </p:sp>
      <p:pic>
        <p:nvPicPr>
          <p:cNvPr id="3" name="Picture 2" descr="Image result for nvidia jetson">
            <a:extLst>
              <a:ext uri="{FF2B5EF4-FFF2-40B4-BE49-F238E27FC236}">
                <a16:creationId xmlns:a16="http://schemas.microsoft.com/office/drawing/2014/main" xmlns="" id="{7C1943A2-CF3F-4709-8C6B-ACC350761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643" y="748772"/>
            <a:ext cx="9839325" cy="618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DE027C5-879D-4C81-B166-34F8FBC109DE}"/>
              </a:ext>
            </a:extLst>
          </p:cNvPr>
          <p:cNvSpPr txBox="1"/>
          <p:nvPr/>
        </p:nvSpPr>
        <p:spPr>
          <a:xfrm>
            <a:off x="4594947" y="3653733"/>
            <a:ext cx="25442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$200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DE06675-C990-4CAD-91B5-8583CDDACA69}"/>
              </a:ext>
            </a:extLst>
          </p:cNvPr>
          <p:cNvSpPr/>
          <p:nvPr/>
        </p:nvSpPr>
        <p:spPr>
          <a:xfrm>
            <a:off x="2675620" y="5697251"/>
            <a:ext cx="2545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5876"/>
                </a:solidFill>
                <a:latin typeface="DINWebPro"/>
              </a:rPr>
              <a:t>NVIDIA Jetson TX2</a:t>
            </a:r>
            <a:endParaRPr lang="en-US" b="1" i="0" dirty="0">
              <a:solidFill>
                <a:srgbClr val="005876"/>
              </a:solidFill>
              <a:effectLst/>
              <a:latin typeface="DINWebPro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1A5C3B-25A9-4D28-B62A-B99CB2D958D5}"/>
              </a:ext>
            </a:extLst>
          </p:cNvPr>
          <p:cNvSpPr/>
          <p:nvPr/>
        </p:nvSpPr>
        <p:spPr>
          <a:xfrm>
            <a:off x="5844615" y="5517232"/>
            <a:ext cx="39295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5876"/>
                </a:solidFill>
                <a:latin typeface="DINPro"/>
              </a:rPr>
              <a:t>Quad </a:t>
            </a:r>
            <a:r>
              <a:rPr lang="en-US" sz="2000" b="1" dirty="0">
                <a:solidFill>
                  <a:srgbClr val="005876"/>
                </a:solidFill>
                <a:latin typeface="DINPro"/>
              </a:rPr>
              <a:t>ARM</a:t>
            </a:r>
            <a:r>
              <a:rPr lang="en-US" sz="2000" dirty="0">
                <a:solidFill>
                  <a:srgbClr val="005876"/>
                </a:solidFill>
                <a:latin typeface="DINPro"/>
              </a:rPr>
              <a:t>® A57/2 MB L2</a:t>
            </a:r>
          </a:p>
          <a:p>
            <a:r>
              <a:rPr lang="pt-BR" sz="2000" dirty="0">
                <a:solidFill>
                  <a:srgbClr val="005876"/>
                </a:solidFill>
              </a:rPr>
              <a:t>NVIDIA Pascal™, 256 CUDA cores</a:t>
            </a:r>
            <a:endParaRPr lang="en-US" sz="2000" dirty="0">
              <a:solidFill>
                <a:srgbClr val="0058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224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6361" y="690045"/>
            <a:ext cx="5916263" cy="511309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130411" y="5372904"/>
            <a:ext cx="474995" cy="39669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72781" y="1438021"/>
            <a:ext cx="4932624" cy="4234770"/>
            <a:chOff x="4656778" y="1097526"/>
            <a:chExt cx="4110520" cy="3528975"/>
          </a:xfrm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grpSpPr>
        <p:sp>
          <p:nvSpPr>
            <p:cNvPr id="6" name="Freeform: Shape 5"/>
            <p:cNvSpPr/>
            <p:nvPr/>
          </p:nvSpPr>
          <p:spPr>
            <a:xfrm>
              <a:off x="4796058" y="1368572"/>
              <a:ext cx="3869547" cy="3257929"/>
            </a:xfrm>
            <a:custGeom>
              <a:avLst/>
              <a:gdLst>
                <a:gd name="connsiteX0" fmla="*/ 0 w 3869547"/>
                <a:gd name="connsiteY0" fmla="*/ 72668 h 3257929"/>
                <a:gd name="connsiteX1" fmla="*/ 133224 w 3869547"/>
                <a:gd name="connsiteY1" fmla="*/ 0 h 3257929"/>
                <a:gd name="connsiteX2" fmla="*/ 1568408 w 3869547"/>
                <a:gd name="connsiteY2" fmla="*/ 1174792 h 3257929"/>
                <a:gd name="connsiteX3" fmla="*/ 3681823 w 3869547"/>
                <a:gd name="connsiteY3" fmla="*/ 2809812 h 3257929"/>
                <a:gd name="connsiteX4" fmla="*/ 3869547 w 3869547"/>
                <a:gd name="connsiteY4" fmla="*/ 2973314 h 3257929"/>
                <a:gd name="connsiteX5" fmla="*/ 3863492 w 3869547"/>
                <a:gd name="connsiteY5" fmla="*/ 3227651 h 3257929"/>
                <a:gd name="connsiteX6" fmla="*/ 3839269 w 3869547"/>
                <a:gd name="connsiteY6" fmla="*/ 3257929 h 3257929"/>
                <a:gd name="connsiteX7" fmla="*/ 3512265 w 3869547"/>
                <a:gd name="connsiteY7" fmla="*/ 3052037 h 3257929"/>
                <a:gd name="connsiteX8" fmla="*/ 3675767 w 3869547"/>
                <a:gd name="connsiteY8" fmla="*/ 2815868 h 3257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69547" h="3257929">
                  <a:moveTo>
                    <a:pt x="0" y="72668"/>
                  </a:moveTo>
                  <a:lnTo>
                    <a:pt x="133224" y="0"/>
                  </a:lnTo>
                  <a:lnTo>
                    <a:pt x="1568408" y="1174792"/>
                  </a:lnTo>
                  <a:lnTo>
                    <a:pt x="3681823" y="2809812"/>
                  </a:lnTo>
                  <a:lnTo>
                    <a:pt x="3869547" y="2973314"/>
                  </a:lnTo>
                  <a:lnTo>
                    <a:pt x="3863492" y="3227651"/>
                  </a:lnTo>
                  <a:lnTo>
                    <a:pt x="3839269" y="3257929"/>
                  </a:lnTo>
                  <a:lnTo>
                    <a:pt x="3512265" y="3052037"/>
                  </a:lnTo>
                  <a:lnTo>
                    <a:pt x="3675767" y="2815868"/>
                  </a:lnTo>
                </a:path>
              </a:pathLst>
            </a:custGeom>
            <a:noFill/>
            <a:ln w="76200">
              <a:solidFill>
                <a:srgbClr val="13A80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>
                <a:defRPr/>
              </a:pPr>
              <a:endParaRPr lang="en-US" sz="216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656778" y="1097526"/>
              <a:ext cx="395829" cy="3305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809178" y="1249926"/>
              <a:ext cx="395829" cy="3305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81405" y="4161787"/>
              <a:ext cx="395829" cy="33058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371469" y="4043141"/>
              <a:ext cx="395829" cy="3305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174371" y="3924495"/>
              <a:ext cx="395829" cy="3305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876738" y="2887525"/>
              <a:ext cx="395829" cy="3305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138960" y="2276428"/>
              <a:ext cx="395829" cy="3305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16" name="Picture 215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04995" y="2549753"/>
            <a:ext cx="474995" cy="396698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603239" y="1704588"/>
            <a:ext cx="474995" cy="396698"/>
          </a:xfrm>
          <a:prstGeom prst="rect">
            <a:avLst/>
          </a:prstGeom>
        </p:spPr>
      </p:pic>
      <p:pic>
        <p:nvPicPr>
          <p:cNvPr id="218" name="Picture 217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36097" y="2254441"/>
            <a:ext cx="474995" cy="396698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174067" y="1588206"/>
            <a:ext cx="474995" cy="396698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25289" y="1387824"/>
            <a:ext cx="474995" cy="396698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961196" y="1127322"/>
            <a:ext cx="474995" cy="396698"/>
          </a:xfrm>
          <a:prstGeom prst="rect">
            <a:avLst/>
          </a:prstGeom>
        </p:spPr>
      </p:pic>
      <p:pic>
        <p:nvPicPr>
          <p:cNvPr id="222" name="Picture 221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722707" y="2136846"/>
            <a:ext cx="474995" cy="396698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28244" y="1730901"/>
            <a:ext cx="474995" cy="396698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243293" y="1836798"/>
            <a:ext cx="474995" cy="396698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5457" y="2722318"/>
            <a:ext cx="474995" cy="396698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319809" y="2455632"/>
            <a:ext cx="474995" cy="396698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47717" y="2634715"/>
            <a:ext cx="474995" cy="396698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04003" y="3086023"/>
            <a:ext cx="474995" cy="396698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02867" y="3417006"/>
            <a:ext cx="474995" cy="396698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49087" y="918717"/>
            <a:ext cx="474995" cy="396698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295825" y="4318603"/>
            <a:ext cx="474995" cy="396698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94069" y="3473439"/>
            <a:ext cx="474995" cy="396698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89623" y="4184740"/>
            <a:ext cx="474995" cy="396698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64897" y="3357057"/>
            <a:ext cx="474995" cy="396698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04686" y="3436529"/>
            <a:ext cx="474995" cy="396698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52026" y="2896173"/>
            <a:ext cx="474995" cy="396698"/>
          </a:xfrm>
          <a:prstGeom prst="rect">
            <a:avLst/>
          </a:prstGeom>
        </p:spPr>
      </p:pic>
      <p:pic>
        <p:nvPicPr>
          <p:cNvPr id="238" name="Picture 237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19074" y="3499751"/>
            <a:ext cx="474995" cy="396698"/>
          </a:xfrm>
          <a:prstGeom prst="rect">
            <a:avLst/>
          </a:prstGeom>
        </p:spPr>
      </p:pic>
      <p:pic>
        <p:nvPicPr>
          <p:cNvPr id="239" name="Picture 238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31132" y="3364059"/>
            <a:ext cx="474995" cy="396698"/>
          </a:xfrm>
          <a:prstGeom prst="rect">
            <a:avLst/>
          </a:prstGeom>
        </p:spPr>
      </p:pic>
      <p:pic>
        <p:nvPicPr>
          <p:cNvPr id="240" name="Picture 239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287" y="4491168"/>
            <a:ext cx="474995" cy="396698"/>
          </a:xfrm>
          <a:prstGeom prst="rect">
            <a:avLst/>
          </a:prstGeom>
        </p:spPr>
      </p:pic>
      <p:pic>
        <p:nvPicPr>
          <p:cNvPr id="241" name="Picture 240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10639" y="4224483"/>
            <a:ext cx="474995" cy="396698"/>
          </a:xfrm>
          <a:prstGeom prst="rect">
            <a:avLst/>
          </a:prstGeom>
        </p:spPr>
      </p:pic>
      <p:pic>
        <p:nvPicPr>
          <p:cNvPr id="242" name="Picture 241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8547" y="4403566"/>
            <a:ext cx="474995" cy="396698"/>
          </a:xfrm>
          <a:prstGeom prst="rect">
            <a:avLst/>
          </a:prstGeom>
        </p:spPr>
      </p:pic>
      <p:pic>
        <p:nvPicPr>
          <p:cNvPr id="243" name="Picture 242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2987" y="3054499"/>
            <a:ext cx="474995" cy="396698"/>
          </a:xfrm>
          <a:prstGeom prst="rect">
            <a:avLst/>
          </a:prstGeom>
        </p:spPr>
      </p:pic>
      <p:pic>
        <p:nvPicPr>
          <p:cNvPr id="244" name="Picture 243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31748" y="5238205"/>
            <a:ext cx="474995" cy="396698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39917" y="2687567"/>
            <a:ext cx="474995" cy="396698"/>
          </a:xfrm>
          <a:prstGeom prst="rect">
            <a:avLst/>
          </a:prstGeom>
        </p:spPr>
      </p:pic>
      <p:pic>
        <p:nvPicPr>
          <p:cNvPr id="246" name="Picture 245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13659" y="4002007"/>
            <a:ext cx="474995" cy="396698"/>
          </a:xfrm>
          <a:prstGeom prst="rect">
            <a:avLst/>
          </a:prstGeom>
        </p:spPr>
      </p:pic>
      <p:pic>
        <p:nvPicPr>
          <p:cNvPr id="247" name="Picture 246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57543" y="3615355"/>
            <a:ext cx="474995" cy="396698"/>
          </a:xfrm>
          <a:prstGeom prst="rect">
            <a:avLst/>
          </a:prstGeom>
        </p:spPr>
      </p:pic>
      <p:pic>
        <p:nvPicPr>
          <p:cNvPr id="248" name="Picture 247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52643" y="3634663"/>
            <a:ext cx="474995" cy="39669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54750" y="4221088"/>
            <a:ext cx="6201599" cy="2530942"/>
            <a:chOff x="156910" y="3254747"/>
            <a:chExt cx="5167999" cy="2109118"/>
          </a:xfrm>
        </p:grpSpPr>
        <p:pic>
          <p:nvPicPr>
            <p:cNvPr id="237" name="Picture 236"/>
            <p:cNvPicPr>
              <a:picLocks noChangeAspect="1"/>
            </p:cNvPicPr>
            <p:nvPr/>
          </p:nvPicPr>
          <p:blipFill>
            <a:blip r:embed="rId3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929080" y="3254747"/>
              <a:ext cx="395829" cy="330582"/>
            </a:xfrm>
            <a:prstGeom prst="rect">
              <a:avLst/>
            </a:prstGeom>
          </p:spPr>
        </p:pic>
        <p:pic>
          <p:nvPicPr>
            <p:cNvPr id="251" name="Picture 250"/>
            <p:cNvPicPr>
              <a:picLocks noChangeAspect="1"/>
            </p:cNvPicPr>
            <p:nvPr/>
          </p:nvPicPr>
          <p:blipFill rotWithShape="1">
            <a:blip r:embed="rId4" cstate="email">
              <a:clrChange>
                <a:clrFrom>
                  <a:srgbClr val="D1D1D1"/>
                </a:clrFrom>
                <a:clrTo>
                  <a:srgbClr val="D1D1D1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6910" y="3627609"/>
              <a:ext cx="1565145" cy="301809"/>
            </a:xfrm>
            <a:prstGeom prst="rect">
              <a:avLst/>
            </a:prstGeom>
          </p:spPr>
        </p:pic>
        <p:pic>
          <p:nvPicPr>
            <p:cNvPr id="253" name="Picture 252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093" y="3910019"/>
              <a:ext cx="858178" cy="804765"/>
            </a:xfrm>
            <a:prstGeom prst="rect">
              <a:avLst/>
            </a:prstGeom>
          </p:spPr>
        </p:pic>
        <p:pic>
          <p:nvPicPr>
            <p:cNvPr id="255" name="Picture 254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DFDFB"/>
                </a:clrFrom>
                <a:clrTo>
                  <a:srgbClr val="FDFDFB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093" y="4323694"/>
              <a:ext cx="1196196" cy="1040171"/>
            </a:xfrm>
            <a:prstGeom prst="rect">
              <a:avLst/>
            </a:prstGeom>
          </p:spPr>
        </p:pic>
        <p:pic>
          <p:nvPicPr>
            <p:cNvPr id="257" name="Picture 256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7238" y="3630848"/>
              <a:ext cx="1062763" cy="310979"/>
            </a:xfrm>
            <a:prstGeom prst="rect">
              <a:avLst/>
            </a:prstGeom>
          </p:spPr>
        </p:pic>
        <p:pic>
          <p:nvPicPr>
            <p:cNvPr id="260" name="Picture 259"/>
            <p:cNvPicPr>
              <a:picLocks noChangeAspect="1"/>
            </p:cNvPicPr>
            <p:nvPr/>
          </p:nvPicPr>
          <p:blipFill>
            <a:blip r:embed="rId8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8898" y="4053691"/>
              <a:ext cx="465072" cy="553169"/>
            </a:xfrm>
            <a:prstGeom prst="rect">
              <a:avLst/>
            </a:prstGeom>
          </p:spPr>
        </p:pic>
        <p:pic>
          <p:nvPicPr>
            <p:cNvPr id="263" name="Picture 262"/>
            <p:cNvPicPr>
              <a:picLocks noChangeAspect="1"/>
            </p:cNvPicPr>
            <p:nvPr/>
          </p:nvPicPr>
          <p:blipFill>
            <a:blip r:embed="rId9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3847" y="3585329"/>
              <a:ext cx="705345" cy="397344"/>
            </a:xfrm>
            <a:prstGeom prst="rect">
              <a:avLst/>
            </a:prstGeom>
          </p:spPr>
        </p:pic>
        <p:pic>
          <p:nvPicPr>
            <p:cNvPr id="265" name="Picture 264"/>
            <p:cNvPicPr>
              <a:picLocks noChangeAspect="1"/>
            </p:cNvPicPr>
            <p:nvPr/>
          </p:nvPicPr>
          <p:blipFill rotWithShape="1">
            <a:blip r:embed="rId10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8117"/>
            <a:stretch/>
          </p:blipFill>
          <p:spPr>
            <a:xfrm>
              <a:off x="3128673" y="4042007"/>
              <a:ext cx="963849" cy="430399"/>
            </a:xfrm>
            <a:prstGeom prst="rect">
              <a:avLst/>
            </a:prstGeom>
          </p:spPr>
        </p:pic>
        <p:pic>
          <p:nvPicPr>
            <p:cNvPr id="267" name="Picture 266"/>
            <p:cNvPicPr>
              <a:picLocks noChangeAspect="1"/>
            </p:cNvPicPr>
            <p:nvPr/>
          </p:nvPicPr>
          <p:blipFill>
            <a:blip r:embed="rId11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2597" y="4464403"/>
              <a:ext cx="377409" cy="462699"/>
            </a:xfrm>
            <a:prstGeom prst="rect">
              <a:avLst/>
            </a:prstGeom>
          </p:spPr>
        </p:pic>
        <p:pic>
          <p:nvPicPr>
            <p:cNvPr id="3080" name="Picture 8" descr="http://logonoid.com/images/amazon-logo.png"/>
            <p:cNvPicPr>
              <a:picLocks noChangeAspect="1" noChangeArrowheads="1"/>
            </p:cNvPicPr>
            <p:nvPr/>
          </p:nvPicPr>
          <p:blipFill>
            <a:blip r:embed="rId12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602" y="4715610"/>
              <a:ext cx="1058624" cy="357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9" name="TextBox 248"/>
          <p:cNvSpPr txBox="1"/>
          <p:nvPr/>
        </p:nvSpPr>
        <p:spPr>
          <a:xfrm>
            <a:off x="612068" y="825188"/>
            <a:ext cx="4844954" cy="10972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548640">
              <a:lnSpc>
                <a:spcPct val="90000"/>
              </a:lnSpc>
              <a:defRPr/>
            </a:pPr>
            <a:r>
              <a:rPr lang="en-US" sz="3360" dirty="0">
                <a:solidFill>
                  <a:prstClr val="black"/>
                </a:solidFill>
                <a:latin typeface="Arial"/>
              </a:rPr>
              <a:t>…to route vehicles through a city without stops…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326394" y="2118476"/>
            <a:ext cx="3334582" cy="3295884"/>
            <a:chOff x="10307053" y="-1603576"/>
            <a:chExt cx="2778818" cy="2746570"/>
          </a:xfrm>
          <a:effectLst>
            <a:outerShdw blurRad="63500" dist="63500" dir="5400000" algn="ctr" rotWithShape="0">
              <a:schemeClr val="accent1">
                <a:lumMod val="75000"/>
              </a:schemeClr>
            </a:outerShdw>
          </a:effectLst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0307053" y="-1603576"/>
              <a:ext cx="395829" cy="330582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2D2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1079822" y="-868754"/>
              <a:ext cx="395829" cy="330582"/>
            </a:xfrm>
            <a:prstGeom prst="rect">
              <a:avLst/>
            </a:prstGeom>
            <a:effectLst>
              <a:outerShdw blurRad="50800" dist="50800" dir="5400000" algn="ctr" rotWithShape="0">
                <a:srgbClr val="FF0000"/>
              </a:outerShdw>
            </a:effectLst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2D2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0719071" y="-1206402"/>
              <a:ext cx="395829" cy="330582"/>
            </a:xfrm>
            <a:prstGeom prst="rect">
              <a:avLst/>
            </a:prstGeom>
            <a:effectLst>
              <a:outerShdw blurRad="50800" dist="50800" dir="5400000" algn="ctr" rotWithShape="0">
                <a:srgbClr val="FF0000"/>
              </a:outerShdw>
            </a:effectLst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2690042" y="812412"/>
              <a:ext cx="395829" cy="330582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FF2D2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2131184" y="258637"/>
              <a:ext cx="395829" cy="330582"/>
            </a:xfrm>
            <a:prstGeom prst="rect">
              <a:avLst/>
            </a:prstGeom>
            <a:effectLst>
              <a:outerShdw blurRad="50800" dist="50800" dir="5400000" algn="ctr" rotWithShape="0">
                <a:srgbClr val="FF0000"/>
              </a:outerShdw>
            </a:effectLst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929747" y="3803658"/>
            <a:ext cx="474995" cy="396698"/>
          </a:xfrm>
          <a:prstGeom prst="rect">
            <a:avLst/>
          </a:prstGeom>
          <a:effectLst>
            <a:outerShdw blurRad="50800" dist="50800" dir="5400000" algn="ctr" rotWithShape="0">
              <a:schemeClr val="accent1">
                <a:lumMod val="75000"/>
              </a:schemeClr>
            </a:outerShdw>
          </a:effectLst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85214" y="4749623"/>
            <a:ext cx="474995" cy="396698"/>
          </a:xfrm>
          <a:prstGeom prst="rect">
            <a:avLst/>
          </a:prstGeom>
          <a:effectLst>
            <a:outerShdw blurRad="50800" dist="50800" dir="5400000" algn="ctr" rotWithShape="0">
              <a:schemeClr val="accent1">
                <a:lumMod val="75000"/>
              </a:schemeClr>
            </a:outerShdw>
          </a:effectLst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37727" y="2426239"/>
            <a:ext cx="474995" cy="396698"/>
          </a:xfrm>
          <a:prstGeom prst="rect">
            <a:avLst/>
          </a:prstGeom>
          <a:effectLst>
            <a:outerShdw blurRad="63500" dist="63500" dir="5400000" algn="ctr" rotWithShape="0">
              <a:schemeClr val="accent1">
                <a:lumMod val="75000"/>
              </a:schemeClr>
            </a:outerShdw>
          </a:effectLst>
        </p:spPr>
      </p:pic>
      <p:sp>
        <p:nvSpPr>
          <p:cNvPr id="67" name="TextBox 66"/>
          <p:cNvSpPr txBox="1"/>
          <p:nvPr/>
        </p:nvSpPr>
        <p:spPr>
          <a:xfrm>
            <a:off x="299356" y="2456892"/>
            <a:ext cx="5356095" cy="5170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457200" indent="-457200" defTabSz="54864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Processing 4TB / day @ edge</a:t>
            </a:r>
            <a:br>
              <a:rPr lang="en-US" sz="2800" dirty="0">
                <a:solidFill>
                  <a:prstClr val="black"/>
                </a:solidFill>
                <a:latin typeface="Arial"/>
              </a:rPr>
            </a:br>
            <a:endParaRPr lang="en-US" sz="800" dirty="0">
              <a:solidFill>
                <a:prstClr val="black"/>
              </a:solidFill>
              <a:latin typeface="Arial"/>
            </a:endParaRPr>
          </a:p>
          <a:p>
            <a:pPr defTabSz="54864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    </a:t>
            </a:r>
            <a:r>
              <a:rPr lang="en-US" sz="2800" i="1" dirty="0">
                <a:solidFill>
                  <a:prstClr val="black"/>
                </a:solidFill>
                <a:latin typeface="Arial"/>
              </a:rPr>
              <a:t>vs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$5,000/month in the cloud</a:t>
            </a:r>
            <a:br>
              <a:rPr lang="en-US" sz="2800" dirty="0">
                <a:solidFill>
                  <a:prstClr val="black"/>
                </a:solidFill>
                <a:latin typeface="Arial"/>
              </a:rPr>
            </a:br>
            <a:endParaRPr lang="en-US" sz="2800" dirty="0">
              <a:solidFill>
                <a:prstClr val="black"/>
              </a:solidFill>
              <a:latin typeface="Arial"/>
            </a:endParaRPr>
          </a:p>
          <a:p>
            <a:pPr marL="457200" indent="-457200" defTabSz="54864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black"/>
                </a:solidFill>
                <a:latin typeface="Arial"/>
              </a:rPr>
              <a:t>Enabling a new market for insights</a:t>
            </a:r>
          </a:p>
        </p:txBody>
      </p:sp>
    </p:spTree>
    <p:extLst>
      <p:ext uri="{BB962C8B-B14F-4D97-AF65-F5344CB8AC3E}">
        <p14:creationId xmlns:p14="http://schemas.microsoft.com/office/powerpoint/2010/main" val="2622946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5CC960A-BB3E-4CF9-A544-EE624190D2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3175" y="-29044"/>
            <a:ext cx="13624969" cy="6840870"/>
          </a:xfrm>
          <a:prstGeom prst="rect">
            <a:avLst/>
          </a:prstGeom>
          <a:ln w="9525">
            <a:noFill/>
          </a:ln>
          <a:effectLst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6693129-B84F-4C91-8FEB-684D06715D4E}"/>
              </a:ext>
            </a:extLst>
          </p:cNvPr>
          <p:cNvGrpSpPr/>
          <p:nvPr/>
        </p:nvGrpSpPr>
        <p:grpSpPr>
          <a:xfrm>
            <a:off x="2440269" y="924132"/>
            <a:ext cx="7364143" cy="4469676"/>
            <a:chOff x="443372" y="188640"/>
            <a:chExt cx="7364143" cy="4469676"/>
          </a:xfrm>
        </p:grpSpPr>
        <p:pic>
          <p:nvPicPr>
            <p:cNvPr id="11" name="Picture 2" descr="Image result for raspberry pi">
              <a:extLst>
                <a:ext uri="{FF2B5EF4-FFF2-40B4-BE49-F238E27FC236}">
                  <a16:creationId xmlns:a16="http://schemas.microsoft.com/office/drawing/2014/main" xmlns="" id="{A9594F52-CA53-4B31-8823-F0D888DA4B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DFBFE"/>
                </a:clrFrom>
                <a:clrTo>
                  <a:srgbClr val="FDFB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72" y="188640"/>
              <a:ext cx="5218683" cy="3476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0F145465-7875-46F7-BA9C-A46C38048A95}"/>
                </a:ext>
              </a:extLst>
            </p:cNvPr>
            <p:cNvGrpSpPr/>
            <p:nvPr/>
          </p:nvGrpSpPr>
          <p:grpSpPr>
            <a:xfrm>
              <a:off x="2588832" y="1181340"/>
              <a:ext cx="5218683" cy="3476976"/>
              <a:chOff x="1902859" y="713288"/>
              <a:chExt cx="5218683" cy="3476976"/>
            </a:xfrm>
          </p:grpSpPr>
          <p:pic>
            <p:nvPicPr>
              <p:cNvPr id="1026" name="Picture 2" descr="Image result for raspberry pi">
                <a:extLst>
                  <a:ext uri="{FF2B5EF4-FFF2-40B4-BE49-F238E27FC236}">
                    <a16:creationId xmlns:a16="http://schemas.microsoft.com/office/drawing/2014/main" xmlns="" id="{67737B23-D64F-4146-9647-BA5A117AAA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clrChange>
                  <a:clrFrom>
                    <a:srgbClr val="FDFBFE"/>
                  </a:clrFrom>
                  <a:clrTo>
                    <a:srgbClr val="FDFB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2859" y="713288"/>
                <a:ext cx="5218683" cy="3476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4A5363ED-B948-4B37-944D-0AFD536AC28D}"/>
                  </a:ext>
                </a:extLst>
              </p:cNvPr>
              <p:cNvSpPr txBox="1"/>
              <p:nvPr/>
            </p:nvSpPr>
            <p:spPr>
              <a:xfrm>
                <a:off x="2384339" y="1301120"/>
                <a:ext cx="1954381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0" b="1" dirty="0">
                    <a:ln>
                      <a:solidFill>
                        <a:schemeClr val="tx1">
                          <a:lumMod val="5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$90</a:t>
                </a:r>
              </a:p>
            </p:txBody>
          </p:sp>
        </p:grp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FF7A93AE-6DA9-40B3-BD7E-08F8FC795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43372" y="5205526"/>
            <a:ext cx="10941728" cy="1007592"/>
          </a:xfrm>
          <a:solidFill>
            <a:srgbClr val="FFFFFF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dirty="0"/>
              <a:t> To track &amp; map millions of RFID tags in real-time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dirty="0"/>
              <a:t> With 70% cuts in bandwidth &amp; storage, 50% cut in datacenter cost</a:t>
            </a:r>
          </a:p>
        </p:txBody>
      </p:sp>
    </p:spTree>
    <p:extLst>
      <p:ext uri="{BB962C8B-B14F-4D97-AF65-F5344CB8AC3E}">
        <p14:creationId xmlns:p14="http://schemas.microsoft.com/office/powerpoint/2010/main" val="786421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62C83DF-B20D-4125-B1C5-DBDDD62E7069}"/>
              </a:ext>
            </a:extLst>
          </p:cNvPr>
          <p:cNvSpPr txBox="1"/>
          <p:nvPr/>
        </p:nvSpPr>
        <p:spPr>
          <a:xfrm>
            <a:off x="4392671" y="319184"/>
            <a:ext cx="4068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tx1">
                    <a:lumMod val="50000"/>
                  </a:schemeClr>
                </a:solidFill>
              </a:rPr>
              <a:t>How?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B3C626C-95DE-4D86-8C7A-F833533B2CD3}"/>
              </a:ext>
            </a:extLst>
          </p:cNvPr>
          <p:cNvSpPr txBox="1"/>
          <p:nvPr/>
        </p:nvSpPr>
        <p:spPr>
          <a:xfrm>
            <a:off x="1482076" y="1791021"/>
            <a:ext cx="10075002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 B</a:t>
            </a:r>
            <a:r>
              <a:rPr lang="en-US" dirty="0">
                <a:solidFill>
                  <a:srgbClr val="000000"/>
                </a:solidFill>
              </a:rPr>
              <a:t>uild a digital twin model of the real world directly from streaming data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 D</a:t>
            </a:r>
            <a:r>
              <a:rPr lang="en-US" dirty="0">
                <a:solidFill>
                  <a:srgbClr val="000000"/>
                </a:solidFill>
              </a:rPr>
              <a:t>igital twins collaborate to analyze, train &amp; predict system behavior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442F8B8-08FF-4819-9FAC-2B597DD389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439" y="4740207"/>
            <a:ext cx="1123310" cy="8272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D163202-03EA-47FD-8156-4550858ADD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428" y="3098046"/>
            <a:ext cx="1194920" cy="12010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2529E9D-C2D7-40D6-8A99-B657B244253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447" y="2958050"/>
            <a:ext cx="1255885" cy="89619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8FAD65F-7C6D-4BB1-8617-F51418AB6195}"/>
              </a:ext>
            </a:extLst>
          </p:cNvPr>
          <p:cNvGrpSpPr/>
          <p:nvPr/>
        </p:nvGrpSpPr>
        <p:grpSpPr>
          <a:xfrm>
            <a:off x="4820045" y="4225450"/>
            <a:ext cx="1545164" cy="1435798"/>
            <a:chOff x="4514832" y="2985962"/>
            <a:chExt cx="1545164" cy="14357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E5096D1-CD02-4A23-9B22-1B43D12CF9E7}"/>
                </a:ext>
              </a:extLst>
            </p:cNvPr>
            <p:cNvSpPr txBox="1"/>
            <p:nvPr/>
          </p:nvSpPr>
          <p:spPr>
            <a:xfrm>
              <a:off x="5129625" y="4021650"/>
              <a:ext cx="2464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6694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0C42C582-7A40-46C0-A4ED-6199BCFD9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duotone>
                <a:prstClr val="black"/>
                <a:srgbClr val="008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4832" y="2985962"/>
              <a:ext cx="1545164" cy="1357384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6118CCD-E332-4539-8D18-2DCA848AF1D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9795" y="4558927"/>
            <a:ext cx="1030313" cy="103031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90B60C0A-BA36-4B99-9F3D-6E167E92FAF3}"/>
              </a:ext>
            </a:extLst>
          </p:cNvPr>
          <p:cNvGrpSpPr/>
          <p:nvPr/>
        </p:nvGrpSpPr>
        <p:grpSpPr>
          <a:xfrm>
            <a:off x="8075764" y="3233796"/>
            <a:ext cx="2448728" cy="807272"/>
            <a:chOff x="9109312" y="2565506"/>
            <a:chExt cx="2448728" cy="8072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12CFE351-9E01-4552-A93D-7C41F75D0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82887" y="2581560"/>
              <a:ext cx="1280271" cy="79121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EB742C32-C543-4A57-85EF-3EEAA7F0B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09312" y="2565506"/>
              <a:ext cx="1066892" cy="78035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DBBFEEC5-5E8A-41A2-864B-91820619F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7159" y="2791078"/>
              <a:ext cx="560881" cy="554784"/>
            </a:xfrm>
            <a:prstGeom prst="rect">
              <a:avLst/>
            </a:prstGeom>
          </p:spPr>
        </p:pic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CBC75327-7006-48BA-AE52-2655041F8298}"/>
              </a:ext>
            </a:extLst>
          </p:cNvPr>
          <p:cNvCxnSpPr/>
          <p:nvPr/>
        </p:nvCxnSpPr>
        <p:spPr>
          <a:xfrm>
            <a:off x="4786766" y="3329133"/>
            <a:ext cx="0" cy="222410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D3B0131E-CA12-4ABD-92C2-3DA96D833C8C}"/>
              </a:ext>
            </a:extLst>
          </p:cNvPr>
          <p:cNvCxnSpPr/>
          <p:nvPr/>
        </p:nvCxnSpPr>
        <p:spPr>
          <a:xfrm>
            <a:off x="6426897" y="3329133"/>
            <a:ext cx="0" cy="222410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6D18B0B-101F-4650-AC0E-F6F80B223708}"/>
              </a:ext>
            </a:extLst>
          </p:cNvPr>
          <p:cNvCxnSpPr/>
          <p:nvPr/>
        </p:nvCxnSpPr>
        <p:spPr>
          <a:xfrm>
            <a:off x="7991122" y="3329133"/>
            <a:ext cx="0" cy="222410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FD3446CD-86BC-4281-9C66-0C3612C7C85A}"/>
              </a:ext>
            </a:extLst>
          </p:cNvPr>
          <p:cNvSpPr txBox="1"/>
          <p:nvPr/>
        </p:nvSpPr>
        <p:spPr>
          <a:xfrm>
            <a:off x="696136" y="4193569"/>
            <a:ext cx="495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</a:rPr>
              <a:t>vs</a:t>
            </a:r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xmlns="" id="{D0AEA877-919F-4C85-A9EE-21824BA073AD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duotone>
              <a:prstClr val="black"/>
              <a:srgbClr val="0000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02" y="4898632"/>
            <a:ext cx="749063" cy="755587"/>
          </a:xfrm>
          <a:prstGeom prst="rect">
            <a:avLst/>
          </a:prstGeom>
          <a:effectLst>
            <a:glow rad="25400">
              <a:schemeClr val="bg1">
                <a:alpha val="92000"/>
              </a:schemeClr>
            </a:glow>
          </a:effectLst>
        </p:spPr>
      </p:pic>
      <p:sp>
        <p:nvSpPr>
          <p:cNvPr id="135" name="AutoShape 14" descr="Image result for brain machine learning">
            <a:extLst>
              <a:ext uri="{FF2B5EF4-FFF2-40B4-BE49-F238E27FC236}">
                <a16:creationId xmlns:a16="http://schemas.microsoft.com/office/drawing/2014/main" xmlns="" id="{04F9C120-1E4F-43F8-AF9B-91AEC8A15E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xmlns="" id="{9BD552E0-630D-4BB0-A540-0D68B43010E9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duotone>
              <a:prstClr val="black"/>
              <a:srgbClr val="0000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2" y="4627900"/>
            <a:ext cx="1365513" cy="1357384"/>
          </a:xfrm>
          <a:prstGeom prst="rect">
            <a:avLst/>
          </a:prstGeom>
          <a:effectLst>
            <a:glow rad="12700">
              <a:srgbClr val="3E3E73">
                <a:alpha val="15000"/>
              </a:srgbClr>
            </a:glow>
          </a:effectLst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xmlns="" id="{E9BF38D8-2847-4D9C-BEDC-6409972EBE3F}"/>
              </a:ext>
            </a:extLst>
          </p:cNvPr>
          <p:cNvGrpSpPr/>
          <p:nvPr/>
        </p:nvGrpSpPr>
        <p:grpSpPr>
          <a:xfrm>
            <a:off x="1557134" y="4478663"/>
            <a:ext cx="3614086" cy="1587628"/>
            <a:chOff x="1557134" y="4478663"/>
            <a:chExt cx="3614086" cy="1587628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xmlns="" id="{EE174DBF-3C20-4CDB-96AE-21FFF1F43CFF}"/>
                </a:ext>
              </a:extLst>
            </p:cNvPr>
            <p:cNvGrpSpPr/>
            <p:nvPr/>
          </p:nvGrpSpPr>
          <p:grpSpPr>
            <a:xfrm>
              <a:off x="1557134" y="4478663"/>
              <a:ext cx="1006625" cy="1587628"/>
              <a:chOff x="3029237" y="4001115"/>
              <a:chExt cx="1006625" cy="1587628"/>
            </a:xfrm>
          </p:grpSpPr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xmlns="" id="{C910B913-814B-4DC9-8691-73F600A68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email">
                <a:duotone>
                  <a:prstClr val="black"/>
                  <a:srgbClr val="0000CC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29237" y="4833156"/>
                <a:ext cx="749063" cy="755587"/>
              </a:xfrm>
              <a:prstGeom prst="rect">
                <a:avLst/>
              </a:prstGeom>
              <a:effectLst>
                <a:glow rad="12700">
                  <a:schemeClr val="bg1">
                    <a:alpha val="92000"/>
                  </a:schemeClr>
                </a:glow>
              </a:effectLst>
            </p:spPr>
          </p:pic>
          <p:pic>
            <p:nvPicPr>
              <p:cNvPr id="142" name="Picture 141">
                <a:extLst>
                  <a:ext uri="{FF2B5EF4-FFF2-40B4-BE49-F238E27FC236}">
                    <a16:creationId xmlns:a16="http://schemas.microsoft.com/office/drawing/2014/main" xmlns="" id="{6CA32E5A-A446-4118-80C3-176BD1D2CF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email">
                <a:duotone>
                  <a:prstClr val="black"/>
                  <a:srgbClr val="0000CC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29237" y="4001115"/>
                <a:ext cx="749063" cy="755587"/>
              </a:xfrm>
              <a:prstGeom prst="rect">
                <a:avLst/>
              </a:prstGeom>
              <a:effectLst>
                <a:glow rad="12700">
                  <a:schemeClr val="bg1">
                    <a:alpha val="92000"/>
                  </a:schemeClr>
                </a:glow>
              </a:effectLst>
            </p:spPr>
          </p:pic>
          <p:sp>
            <p:nvSpPr>
              <p:cNvPr id="143" name="Arrow: Curved Right 142">
                <a:extLst>
                  <a:ext uri="{FF2B5EF4-FFF2-40B4-BE49-F238E27FC236}">
                    <a16:creationId xmlns:a16="http://schemas.microsoft.com/office/drawing/2014/main" xmlns="" id="{04F1A9F9-4C31-473B-BB2E-9B161351FC41}"/>
                  </a:ext>
                </a:extLst>
              </p:cNvPr>
              <p:cNvSpPr/>
              <p:nvPr/>
            </p:nvSpPr>
            <p:spPr>
              <a:xfrm rot="21112293">
                <a:off x="3097396" y="4269545"/>
                <a:ext cx="938466" cy="1139675"/>
              </a:xfrm>
              <a:prstGeom prst="curvedRightArrow">
                <a:avLst/>
              </a:prstGeom>
              <a:solidFill>
                <a:schemeClr val="bg1"/>
              </a:solidFill>
              <a:ln>
                <a:solidFill>
                  <a:srgbClr val="3E3E7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xmlns="" id="{5795FCC8-FB26-433A-8F9E-94F7E406B56C}"/>
                </a:ext>
              </a:extLst>
            </p:cNvPr>
            <p:cNvSpPr txBox="1"/>
            <p:nvPr/>
          </p:nvSpPr>
          <p:spPr>
            <a:xfrm>
              <a:off x="2639616" y="4697414"/>
              <a:ext cx="2531604" cy="279758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3E3E73"/>
                  </a:solidFill>
                </a:rPr>
                <a:t>data</a:t>
              </a:r>
              <a:endParaRPr lang="en-US" sz="3200" dirty="0">
                <a:solidFill>
                  <a:srgbClr val="3E3E73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F916C3-BBF4-4A8F-AC0D-2CB54D1A7331}"/>
              </a:ext>
            </a:extLst>
          </p:cNvPr>
          <p:cNvGrpSpPr/>
          <p:nvPr/>
        </p:nvGrpSpPr>
        <p:grpSpPr>
          <a:xfrm>
            <a:off x="471881" y="3115206"/>
            <a:ext cx="4008443" cy="947909"/>
            <a:chOff x="471881" y="3115206"/>
            <a:chExt cx="4008443" cy="947909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xmlns="" id="{DF00C218-AF93-4ABC-9B4A-9CE914183939}"/>
                </a:ext>
              </a:extLst>
            </p:cNvPr>
            <p:cNvGrpSpPr/>
            <p:nvPr/>
          </p:nvGrpSpPr>
          <p:grpSpPr>
            <a:xfrm>
              <a:off x="471881" y="3121017"/>
              <a:ext cx="3067835" cy="935531"/>
              <a:chOff x="471881" y="3121017"/>
              <a:chExt cx="3067835" cy="935531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xmlns="" id="{2E321849-2DF9-468D-814C-5B0B1D2D463C}"/>
                  </a:ext>
                </a:extLst>
              </p:cNvPr>
              <p:cNvGrpSpPr/>
              <p:nvPr/>
            </p:nvGrpSpPr>
            <p:grpSpPr>
              <a:xfrm>
                <a:off x="2085256" y="3131582"/>
                <a:ext cx="914400" cy="914400"/>
                <a:chOff x="2456828" y="3230788"/>
                <a:chExt cx="914400" cy="914400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xmlns="" id="{096712C9-FACD-4E01-8E24-9E901EFEEA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56828" y="3230788"/>
                  <a:ext cx="914400" cy="914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 dirty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xmlns="" id="{7CDD75D9-0F5D-4D28-8F1E-D89739380C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email">
                  <a:lum bright="70000" contrast="-7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2891" y="3399218"/>
                  <a:ext cx="582274" cy="577540"/>
                </a:xfrm>
                <a:prstGeom prst="rect">
                  <a:avLst/>
                </a:prstGeom>
              </p:spPr>
            </p:pic>
          </p:grpSp>
          <p:sp>
            <p:nvSpPr>
              <p:cNvPr id="7" name="Plus Sign 6">
                <a:extLst>
                  <a:ext uri="{FF2B5EF4-FFF2-40B4-BE49-F238E27FC236}">
                    <a16:creationId xmlns:a16="http://schemas.microsoft.com/office/drawing/2014/main" xmlns="" id="{591ACD5B-FBBC-49C9-B856-ACAF74FB8F61}"/>
                  </a:ext>
                </a:extLst>
              </p:cNvPr>
              <p:cNvSpPr/>
              <p:nvPr/>
            </p:nvSpPr>
            <p:spPr>
              <a:xfrm>
                <a:off x="1523492" y="3360182"/>
                <a:ext cx="496560" cy="457200"/>
              </a:xfrm>
              <a:prstGeom prst="mathPlus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xmlns="" id="{007A9D3F-558E-47A9-B91E-92DB193C7D86}"/>
                  </a:ext>
                </a:extLst>
              </p:cNvPr>
              <p:cNvGrpSpPr/>
              <p:nvPr/>
            </p:nvGrpSpPr>
            <p:grpSpPr>
              <a:xfrm>
                <a:off x="471881" y="3121017"/>
                <a:ext cx="1096229" cy="935531"/>
                <a:chOff x="471881" y="3230788"/>
                <a:chExt cx="1096229" cy="935531"/>
              </a:xfrm>
            </p:grpSpPr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xmlns="" id="{13B9E2E6-810B-43BE-8653-DDA738FA31A6}"/>
                    </a:ext>
                  </a:extLst>
                </p:cNvPr>
                <p:cNvSpPr/>
                <p:nvPr/>
              </p:nvSpPr>
              <p:spPr>
                <a:xfrm>
                  <a:off x="507764" y="3230788"/>
                  <a:ext cx="914400" cy="914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 dirty="0">
                    <a:solidFill>
                      <a:srgbClr val="000000"/>
                    </a:solidFill>
                    <a:latin typeface="Helvetica"/>
                    <a:cs typeface="Helvetica"/>
                  </a:endParaRP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5B744B7F-0B2C-416D-A8BB-FA2302B0CCB9}"/>
                    </a:ext>
                  </a:extLst>
                </p:cNvPr>
                <p:cNvSpPr txBox="1"/>
                <p:nvPr/>
              </p:nvSpPr>
              <p:spPr>
                <a:xfrm>
                  <a:off x="471881" y="3487933"/>
                  <a:ext cx="9861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bg1"/>
                      </a:solidFill>
                      <a:latin typeface="Arial Black" panose="020B0A04020102020204" pitchFamily="34" charset="0"/>
                      <a:cs typeface="Arial" panose="020B0604020202020204" pitchFamily="34" charset="0"/>
                    </a:rPr>
                    <a:t>{</a:t>
                  </a:r>
                  <a:r>
                    <a:rPr lang="en-US" sz="1600" b="1" dirty="0">
                      <a:solidFill>
                        <a:schemeClr val="bg1"/>
                      </a:solidFill>
                      <a:latin typeface="Arial Black" panose="020B0A04020102020204" pitchFamily="34" charset="0"/>
                      <a:cs typeface="Arial" panose="020B0604020202020204" pitchFamily="34" charset="0"/>
                    </a:rPr>
                    <a:t>REST</a:t>
                  </a:r>
                  <a:r>
                    <a:rPr lang="en-US" sz="2000" b="1" dirty="0">
                      <a:solidFill>
                        <a:schemeClr val="bg1"/>
                      </a:solidFill>
                      <a:latin typeface="Arial Black" panose="020B0A04020102020204" pitchFamily="34" charset="0"/>
                      <a:cs typeface="Arial" panose="020B0604020202020204" pitchFamily="34" charset="0"/>
                    </a:rPr>
                    <a:t>}</a:t>
                  </a:r>
                  <a:endParaRPr lang="en-US" sz="1600" b="1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xmlns="" id="{5488078E-4D00-4B59-88DD-BDB438871C29}"/>
                    </a:ext>
                  </a:extLst>
                </p:cNvPr>
                <p:cNvSpPr txBox="1"/>
                <p:nvPr/>
              </p:nvSpPr>
              <p:spPr>
                <a:xfrm>
                  <a:off x="644457" y="3766209"/>
                  <a:ext cx="92365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bg1"/>
                      </a:solidFill>
                      <a:latin typeface="Arial Black" panose="020B0A04020102020204" pitchFamily="34" charset="0"/>
                      <a:sym typeface="Symbol" panose="05050102010706020507" pitchFamily="18" charset="2"/>
                    </a:rPr>
                    <a:t>()</a:t>
                  </a:r>
                  <a:endParaRPr lang="en-US" sz="2000" b="1" dirty="0">
                    <a:solidFill>
                      <a:schemeClr val="bg1"/>
                    </a:solidFill>
                    <a:latin typeface="Arial Black" panose="020B0A04020102020204" pitchFamily="34" charset="0"/>
                  </a:endParaRPr>
                </a:p>
              </p:txBody>
            </p:sp>
          </p:grpSp>
          <p:sp>
            <p:nvSpPr>
              <p:cNvPr id="149" name="Plus Sign 148">
                <a:extLst>
                  <a:ext uri="{FF2B5EF4-FFF2-40B4-BE49-F238E27FC236}">
                    <a16:creationId xmlns:a16="http://schemas.microsoft.com/office/drawing/2014/main" xmlns="" id="{3332827E-8196-466B-9972-E426C4C86317}"/>
                  </a:ext>
                </a:extLst>
              </p:cNvPr>
              <p:cNvSpPr/>
              <p:nvPr/>
            </p:nvSpPr>
            <p:spPr>
              <a:xfrm>
                <a:off x="3043156" y="3360182"/>
                <a:ext cx="496560" cy="457200"/>
              </a:xfrm>
              <a:prstGeom prst="mathPlus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028" name="Picture 4" descr="Image result for data science icon">
              <a:extLst>
                <a:ext uri="{FF2B5EF4-FFF2-40B4-BE49-F238E27FC236}">
                  <a16:creationId xmlns:a16="http://schemas.microsoft.com/office/drawing/2014/main" xmlns="" id="{D0B3E9D6-B523-4A47-8B7E-59D494E299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415" y="3115206"/>
              <a:ext cx="947909" cy="947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9685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2" grpId="0"/>
    </p:bldLst>
  </p:timing>
</p:sld>
</file>

<file path=ppt/theme/theme1.xml><?xml version="1.0" encoding="utf-8"?>
<a:theme xmlns:a="http://schemas.openxmlformats.org/drawingml/2006/main" name="1_Office Theme">
  <a:themeElements>
    <a:clrScheme name="Custom 13">
      <a:dk1>
        <a:srgbClr val="000000"/>
      </a:dk1>
      <a:lt1>
        <a:sysClr val="window" lastClr="FFFFFF"/>
      </a:lt1>
      <a:dk2>
        <a:srgbClr val="6C8492"/>
      </a:dk2>
      <a:lt2>
        <a:srgbClr val="6C8492"/>
      </a:lt2>
      <a:accent1>
        <a:srgbClr val="014292"/>
      </a:accent1>
      <a:accent2>
        <a:srgbClr val="023476"/>
      </a:accent2>
      <a:accent3>
        <a:srgbClr val="022D67"/>
      </a:accent3>
      <a:accent4>
        <a:srgbClr val="01204E"/>
      </a:accent4>
      <a:accent5>
        <a:srgbClr val="011333"/>
      </a:accent5>
      <a:accent6>
        <a:srgbClr val="01131D"/>
      </a:accent6>
      <a:hlink>
        <a:srgbClr val="014292"/>
      </a:hlink>
      <a:folHlink>
        <a:srgbClr val="529FC1"/>
      </a:folHlink>
    </a:clrScheme>
    <a:fontScheme name="Grid">
      <a:majorFont>
        <a:latin typeface="Helvetica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Helvetica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164836</TotalTime>
  <Words>748</Words>
  <Application>Microsoft Macintosh PowerPoint</Application>
  <PresentationFormat>Custom</PresentationFormat>
  <Paragraphs>236</Paragraphs>
  <Slides>38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The Intelligent Edge…</vt:lpstr>
      <vt:lpstr>      We only need this…</vt:lpstr>
      <vt:lpstr>PowerPoint Presentation</vt:lpstr>
      <vt:lpstr>And…</vt:lpstr>
      <vt:lpstr>PowerPoint Presentation</vt:lpstr>
      <vt:lpstr>Architectural Limitations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Maybe use an "edge cloud”?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Online Training &amp; Prediction</vt:lpstr>
      <vt:lpstr>Detail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Jason Perdue</cp:lastModifiedBy>
  <cp:revision>1596</cp:revision>
  <cp:lastPrinted>2018-04-18T19:04:42Z</cp:lastPrinted>
  <dcterms:created xsi:type="dcterms:W3CDTF">2014-10-08T23:03:32Z</dcterms:created>
  <dcterms:modified xsi:type="dcterms:W3CDTF">2018-08-31T22:13:30Z</dcterms:modified>
</cp:coreProperties>
</file>